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4"/>
  </p:notesMasterIdLst>
  <p:sldIdLst>
    <p:sldId id="256" r:id="rId5"/>
    <p:sldId id="435" r:id="rId6"/>
    <p:sldId id="442" r:id="rId7"/>
    <p:sldId id="257" r:id="rId8"/>
    <p:sldId id="258" r:id="rId9"/>
    <p:sldId id="409" r:id="rId10"/>
    <p:sldId id="410" r:id="rId11"/>
    <p:sldId id="259" r:id="rId12"/>
    <p:sldId id="260" r:id="rId13"/>
    <p:sldId id="261" r:id="rId14"/>
    <p:sldId id="263" r:id="rId15"/>
    <p:sldId id="413" r:id="rId16"/>
    <p:sldId id="414" r:id="rId17"/>
    <p:sldId id="415" r:id="rId18"/>
    <p:sldId id="416" r:id="rId19"/>
    <p:sldId id="419" r:id="rId20"/>
    <p:sldId id="420" r:id="rId21"/>
    <p:sldId id="406" r:id="rId22"/>
    <p:sldId id="316" r:id="rId23"/>
    <p:sldId id="408" r:id="rId24"/>
    <p:sldId id="421" r:id="rId25"/>
    <p:sldId id="418" r:id="rId26"/>
    <p:sldId id="422" r:id="rId27"/>
    <p:sldId id="423" r:id="rId28"/>
    <p:sldId id="424" r:id="rId29"/>
    <p:sldId id="393" r:id="rId30"/>
    <p:sldId id="426" r:id="rId31"/>
    <p:sldId id="443" r:id="rId32"/>
    <p:sldId id="427" r:id="rId33"/>
    <p:sldId id="291" r:id="rId34"/>
    <p:sldId id="428" r:id="rId35"/>
    <p:sldId id="438" r:id="rId36"/>
    <p:sldId id="429" r:id="rId37"/>
    <p:sldId id="430" r:id="rId38"/>
    <p:sldId id="395" r:id="rId39"/>
    <p:sldId id="431" r:id="rId40"/>
    <p:sldId id="440" r:id="rId41"/>
    <p:sldId id="271" r:id="rId42"/>
    <p:sldId id="266" r:id="rId43"/>
    <p:sldId id="267" r:id="rId44"/>
    <p:sldId id="404" r:id="rId45"/>
    <p:sldId id="268" r:id="rId46"/>
    <p:sldId id="269" r:id="rId47"/>
    <p:sldId id="272" r:id="rId48"/>
    <p:sldId id="265" r:id="rId49"/>
    <p:sldId id="432" r:id="rId50"/>
    <p:sldId id="433" r:id="rId51"/>
    <p:sldId id="403" r:id="rId52"/>
    <p:sldId id="273" r:id="rId5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143"/>
  </p:normalViewPr>
  <p:slideViewPr>
    <p:cSldViewPr snapToGrid="0" snapToObjects="1">
      <p:cViewPr varScale="1">
        <p:scale>
          <a:sx n="62" d="100"/>
          <a:sy n="62" d="100"/>
        </p:scale>
        <p:origin x="192" y="9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31" d="100"/>
          <a:sy n="131" d="100"/>
        </p:scale>
        <p:origin x="416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D3D5B6-EEC9-F640-966E-5BA6915AC0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5353728-F6CE-C34F-938E-585BBE0407A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F24AD7A-B1B4-8D4B-8239-8D5B40EB16D9}" type="datetimeFigureOut">
              <a:rPr lang="en-US"/>
              <a:pPr>
                <a:defRPr/>
              </a:pPr>
              <a:t>4/15/21</a:t>
            </a:fld>
            <a:endParaRPr lang="en-US"/>
          </a:p>
        </p:txBody>
      </p:sp>
      <p:sp>
        <p:nvSpPr>
          <p:cNvPr id="4" name="Slide Image Placeholder 3">
            <a:extLst>
              <a:ext uri="{FF2B5EF4-FFF2-40B4-BE49-F238E27FC236}">
                <a16:creationId xmlns:a16="http://schemas.microsoft.com/office/drawing/2014/main" id="{9F70E1B3-7EC7-0D48-9401-12646DABB34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B54A32E-E99D-F045-9FB6-05C32D06154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9FBB05B0-D5C8-0A41-87DB-29CFAD44CAB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A7C2DA14-2A2C-B041-8E5A-359765623A0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D12E2AC-4C93-EA4E-ADB6-C395531BE7B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a:t>
            </a:fld>
            <a:endParaRPr lang="en-US"/>
          </a:p>
        </p:txBody>
      </p:sp>
    </p:spTree>
    <p:extLst>
      <p:ext uri="{BB962C8B-B14F-4D97-AF65-F5344CB8AC3E}">
        <p14:creationId xmlns:p14="http://schemas.microsoft.com/office/powerpoint/2010/main" val="321479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12</a:t>
            </a:fld>
            <a:endParaRPr lang="en-US"/>
          </a:p>
        </p:txBody>
      </p:sp>
    </p:spTree>
    <p:extLst>
      <p:ext uri="{BB962C8B-B14F-4D97-AF65-F5344CB8AC3E}">
        <p14:creationId xmlns:p14="http://schemas.microsoft.com/office/powerpoint/2010/main" val="310494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13</a:t>
            </a:fld>
            <a:endParaRPr lang="en-US"/>
          </a:p>
        </p:txBody>
      </p:sp>
    </p:spTree>
    <p:extLst>
      <p:ext uri="{BB962C8B-B14F-4D97-AF65-F5344CB8AC3E}">
        <p14:creationId xmlns:p14="http://schemas.microsoft.com/office/powerpoint/2010/main" val="213462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 House, near Innerleithen in the Scottish Borders</a:t>
            </a:r>
          </a:p>
          <a:p>
            <a:endParaRPr lang="en-US" dirty="0"/>
          </a:p>
          <a:p>
            <a:r>
              <a:rPr lang="en-GB" sz="1200" b="0" i="0" kern="1200" dirty="0">
                <a:solidFill>
                  <a:schemeClr val="tx1"/>
                </a:solidFill>
                <a:effectLst/>
                <a:latin typeface="+mn-lt"/>
                <a:ea typeface="+mn-ea"/>
                <a:cs typeface="+mn-cs"/>
              </a:rPr>
              <a:t>Surrounding the outstanding Scots Baronial mansion designed by David Bryce in the mid-19th century, Glen House gardens are laid out on shallow terraces overhanging the glen itself, which offers one of the loveliest designed landscapes in the Borders. The garden expands from the formal courtyard through a yew colonnade, and contains a fine range of trees, long herbaceous border and a pool garden with pergola, all arranged within the curve of slopes sheltering the house.</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14</a:t>
            </a:fld>
            <a:endParaRPr lang="en-US"/>
          </a:p>
        </p:txBody>
      </p:sp>
    </p:spTree>
    <p:extLst>
      <p:ext uri="{BB962C8B-B14F-4D97-AF65-F5344CB8AC3E}">
        <p14:creationId xmlns:p14="http://schemas.microsoft.com/office/powerpoint/2010/main" val="387829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Gardyne</a:t>
            </a:r>
            <a:r>
              <a:rPr lang="en-GB" sz="1200" b="0" i="0" kern="1200" dirty="0">
                <a:solidFill>
                  <a:schemeClr val="tx1"/>
                </a:solidFill>
                <a:effectLst/>
                <a:latin typeface="+mn-lt"/>
                <a:ea typeface="+mn-ea"/>
                <a:cs typeface="+mn-cs"/>
              </a:rPr>
              <a:t> Castle, dating from the 16th century, with its a long romantic double border, bursting with tulips and alliums in May. And there’s a large enclosed knot garden of box and yew mixed with white roses and lavender. Beyond is an immaculate formal lawn surrounded by yew topiaries and specimen trees, leading to a wildflower meadow with a gentle path leading down through an orchard. To the north, a new upper garden, centred on an extraordinary pepper pot doocot, provides an area for quiet contemplation with white planting, a fishpond and the family’s collection of chickens. Beyond the formal gardens the grounds merge into mature woods and parkland with a spectacular display of bluebells and romantic walks along the Denton Burn.</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15</a:t>
            </a:fld>
            <a:endParaRPr lang="en-US"/>
          </a:p>
        </p:txBody>
      </p:sp>
    </p:spTree>
    <p:extLst>
      <p:ext uri="{BB962C8B-B14F-4D97-AF65-F5344CB8AC3E}">
        <p14:creationId xmlns:p14="http://schemas.microsoft.com/office/powerpoint/2010/main" val="13096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Lovingly created by the current owners over the past 30 years; the gardens surrounding the David Bryce-designed mansion house contain mature trees and offer fine views of the surrounding countryside. Large walled garden with box-edged herbaceous borders is planted in stunning colour harmonies, potager, rose garden, pleached lime walk and ornamental fruit cages. The Victorian glasshouses contain fruit trees, roses, geraniums, pelargoniums and a wide variety of tender plants. There is also an Italianate grotto and water garden with shrubs and </a:t>
            </a:r>
            <a:r>
              <a:rPr lang="en-GB" sz="1200" b="0" i="0" kern="1200" dirty="0" err="1">
                <a:solidFill>
                  <a:schemeClr val="tx1"/>
                </a:solidFill>
                <a:effectLst/>
                <a:latin typeface="+mn-lt"/>
                <a:ea typeface="+mn-ea"/>
                <a:cs typeface="+mn-cs"/>
              </a:rPr>
              <a:t>meconopsis</a:t>
            </a:r>
            <a:r>
              <a:rPr lang="en-GB" sz="1200" b="0" i="0" kern="1200" dirty="0">
                <a:solidFill>
                  <a:schemeClr val="tx1"/>
                </a:solidFill>
                <a:effectLst/>
                <a:latin typeface="+mn-lt"/>
                <a:ea typeface="+mn-ea"/>
                <a:cs typeface="+mn-cs"/>
              </a:rPr>
              <a:t>. The woodland walks are lined with rhododendrons, azaleas and shrub roses. Starred in </a:t>
            </a:r>
            <a:r>
              <a:rPr lang="en-GB" sz="1200" b="0" i="1" kern="1200" dirty="0">
                <a:solidFill>
                  <a:schemeClr val="tx1"/>
                </a:solidFill>
                <a:effectLst/>
                <a:latin typeface="+mn-lt"/>
                <a:ea typeface="+mn-ea"/>
                <a:cs typeface="+mn-cs"/>
              </a:rPr>
              <a:t>Good Gardens Guide</a:t>
            </a:r>
            <a:r>
              <a:rPr lang="en-GB" sz="1200" b="0" i="0" kern="1200" dirty="0">
                <a:solidFill>
                  <a:schemeClr val="tx1"/>
                </a:solidFill>
                <a:effectLst/>
                <a:latin typeface="+mn-lt"/>
                <a:ea typeface="+mn-ea"/>
                <a:cs typeface="+mn-cs"/>
              </a:rPr>
              <a:t> and featured in Kenneth Cox’s book </a:t>
            </a:r>
            <a:r>
              <a:rPr lang="en-GB" sz="1200" b="0" i="1" kern="1200" dirty="0">
                <a:solidFill>
                  <a:schemeClr val="tx1"/>
                </a:solidFill>
                <a:effectLst/>
                <a:latin typeface="+mn-lt"/>
                <a:ea typeface="+mn-ea"/>
                <a:cs typeface="+mn-cs"/>
              </a:rPr>
              <a:t>Scotland for Gardeners</a:t>
            </a:r>
            <a:r>
              <a:rPr lang="en-GB" sz="1200" b="0" i="0" kern="1200" dirty="0">
                <a:solidFill>
                  <a:schemeClr val="tx1"/>
                </a:solidFill>
                <a:effectLst/>
                <a:latin typeface="+mn-lt"/>
                <a:ea typeface="+mn-ea"/>
                <a:cs typeface="+mn-cs"/>
              </a:rPr>
              <a:t> and on </a:t>
            </a:r>
            <a:r>
              <a:rPr lang="en-GB" sz="1200" b="0" i="1" kern="1200" dirty="0">
                <a:solidFill>
                  <a:schemeClr val="tx1"/>
                </a:solidFill>
                <a:effectLst/>
                <a:latin typeface="+mn-lt"/>
                <a:ea typeface="+mn-ea"/>
                <a:cs typeface="+mn-cs"/>
              </a:rPr>
              <a:t>The </a:t>
            </a:r>
            <a:r>
              <a:rPr lang="en-GB" sz="1200" b="0" i="1" kern="1200" dirty="0" err="1">
                <a:solidFill>
                  <a:schemeClr val="tx1"/>
                </a:solidFill>
                <a:effectLst/>
                <a:latin typeface="+mn-lt"/>
                <a:ea typeface="+mn-ea"/>
                <a:cs typeface="+mn-cs"/>
              </a:rPr>
              <a:t>Beechgrove</a:t>
            </a:r>
            <a:r>
              <a:rPr lang="en-GB" sz="1200" b="0" i="1" kern="1200" dirty="0">
                <a:solidFill>
                  <a:schemeClr val="tx1"/>
                </a:solidFill>
                <a:effectLst/>
                <a:latin typeface="+mn-lt"/>
                <a:ea typeface="+mn-ea"/>
                <a:cs typeface="+mn-cs"/>
              </a:rPr>
              <a:t> Garden</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16</a:t>
            </a:fld>
            <a:endParaRPr lang="en-US"/>
          </a:p>
        </p:txBody>
      </p:sp>
    </p:spTree>
    <p:extLst>
      <p:ext uri="{BB962C8B-B14F-4D97-AF65-F5344CB8AC3E}">
        <p14:creationId xmlns:p14="http://schemas.microsoft.com/office/powerpoint/2010/main" val="410040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17</a:t>
            </a:fld>
            <a:endParaRPr lang="en-US"/>
          </a:p>
        </p:txBody>
      </p:sp>
    </p:spTree>
    <p:extLst>
      <p:ext uri="{BB962C8B-B14F-4D97-AF65-F5344CB8AC3E}">
        <p14:creationId xmlns:p14="http://schemas.microsoft.com/office/powerpoint/2010/main" val="233694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constantly evolving artist’s garden that never stands still, with lots of surprises including a shell house built in 2014, lavender parterres, a rill and fountains. At its heart are the plants filling every border, spilling over arches and lining paths, which are the inspiration for Ann’s paintings. The season starts with the snowdrop collection of over 70 cultivars, moves on through hellebores, tulips, irises and roses. One of the garden's features is a mirror steel diamond sculpture to commemorate the Frasers' diamond wedding anniversary and 60 years in this garden.</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18</a:t>
            </a:fld>
            <a:endParaRPr lang="en-US"/>
          </a:p>
        </p:txBody>
      </p:sp>
    </p:spTree>
    <p:extLst>
      <p:ext uri="{BB962C8B-B14F-4D97-AF65-F5344CB8AC3E}">
        <p14:creationId xmlns:p14="http://schemas.microsoft.com/office/powerpoint/2010/main" val="3886584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Broadwoodside</a:t>
            </a:r>
            <a:r>
              <a:rPr lang="en-US" dirty="0"/>
              <a:t>, full of creative twists and artworks, with beautiful planting that changes through the year to create a series of different moods.</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19</a:t>
            </a:fld>
            <a:endParaRPr lang="en-US"/>
          </a:p>
        </p:txBody>
      </p:sp>
    </p:spTree>
    <p:extLst>
      <p:ext uri="{BB962C8B-B14F-4D97-AF65-F5344CB8AC3E}">
        <p14:creationId xmlns:p14="http://schemas.microsoft.com/office/powerpoint/2010/main" val="603703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Bonnington</a:t>
            </a:r>
            <a:r>
              <a:rPr lang="en-US" dirty="0"/>
              <a:t> House garden, opening for the first time in 2021 and a rare chance to see the other side to Jupiter </a:t>
            </a:r>
            <a:r>
              <a:rPr lang="en-US" dirty="0" err="1"/>
              <a:t>Artland</a:t>
            </a:r>
            <a:r>
              <a:rPr lang="en-US" dirty="0"/>
              <a:t>.  Opened in support of Motor </a:t>
            </a:r>
            <a:r>
              <a:rPr lang="en-US" dirty="0" err="1"/>
              <a:t>Neurone</a:t>
            </a:r>
            <a:r>
              <a:rPr lang="en-US" dirty="0"/>
              <a:t> Disease.</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20</a:t>
            </a:fld>
            <a:endParaRPr lang="en-US"/>
          </a:p>
        </p:txBody>
      </p:sp>
    </p:spTree>
    <p:extLst>
      <p:ext uri="{BB962C8B-B14F-4D97-AF65-F5344CB8AC3E}">
        <p14:creationId xmlns:p14="http://schemas.microsoft.com/office/powerpoint/2010/main" val="378608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21</a:t>
            </a:fld>
            <a:endParaRPr lang="en-US"/>
          </a:p>
        </p:txBody>
      </p:sp>
    </p:spTree>
    <p:extLst>
      <p:ext uri="{BB962C8B-B14F-4D97-AF65-F5344CB8AC3E}">
        <p14:creationId xmlns:p14="http://schemas.microsoft.com/office/powerpoint/2010/main" val="38276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Founded with a really clear and simple purpose – to raise funds for the Queen’s Nursing Institute of Scotland,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a:t>
            </a:fld>
            <a:endParaRPr lang="en-US"/>
          </a:p>
        </p:txBody>
      </p:sp>
    </p:spTree>
    <p:extLst>
      <p:ext uri="{BB962C8B-B14F-4D97-AF65-F5344CB8AC3E}">
        <p14:creationId xmlns:p14="http://schemas.microsoft.com/office/powerpoint/2010/main" val="219923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Tyninghame has opened for over 80 years and has a notable walled garden; not just herbaceous plantings but also specimen trees, interesting to see in the walled garden setting.</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22</a:t>
            </a:fld>
            <a:endParaRPr lang="en-US"/>
          </a:p>
        </p:txBody>
      </p:sp>
    </p:spTree>
    <p:extLst>
      <p:ext uri="{BB962C8B-B14F-4D97-AF65-F5344CB8AC3E}">
        <p14:creationId xmlns:p14="http://schemas.microsoft.com/office/powerpoint/2010/main" val="201260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200-year-old walled garden was completely redesigned and planted in 2014/15 with contemporary features within a classic design. The garden incorporates a modern rill and banks of colour with perennial flowers in a variety of borders. The resident bees enjoy the large area of traditional meadow flowers as well as the rose garden planted with lavenders, salvias and stocks. Outside the wall you will find mature woodland including a giant sequoia and a wildlife pond. If you are interested in fruit and vegetables, take a look at the raised beds and the peach tree and vine in the greenhouse. There are many secluded spots around the garden to sit and enjoy a cup of tea and a home-made cake.</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23</a:t>
            </a:fld>
            <a:endParaRPr lang="en-US"/>
          </a:p>
        </p:txBody>
      </p:sp>
    </p:spTree>
    <p:extLst>
      <p:ext uri="{BB962C8B-B14F-4D97-AF65-F5344CB8AC3E}">
        <p14:creationId xmlns:p14="http://schemas.microsoft.com/office/powerpoint/2010/main" val="174576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Mackenzie &amp; Moncur glasshouse – example of the kind of hidden gems to be found in our gardens.</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24</a:t>
            </a:fld>
            <a:endParaRPr lang="en-US"/>
          </a:p>
        </p:txBody>
      </p:sp>
    </p:spTree>
    <p:extLst>
      <p:ext uri="{BB962C8B-B14F-4D97-AF65-F5344CB8AC3E}">
        <p14:creationId xmlns:p14="http://schemas.microsoft.com/office/powerpoint/2010/main" val="24159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25</a:t>
            </a:fld>
            <a:endParaRPr lang="en-US"/>
          </a:p>
        </p:txBody>
      </p:sp>
    </p:spTree>
    <p:extLst>
      <p:ext uri="{BB962C8B-B14F-4D97-AF65-F5344CB8AC3E}">
        <p14:creationId xmlns:p14="http://schemas.microsoft.com/office/powerpoint/2010/main" val="134725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9B289035-4008-D64F-8177-BEC87A9EC2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D283B25E-7D26-1440-BE18-B14BB18FC2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 story is that a gamekeeper shot dead a ploughman caught stealing apples from the Megginch Estate. When his body was returned to his wife, she found stolen apples in his pockets and threw them onto a rubbish heap. One of the resulting seedlings bore apples of a deep, blood red. This tree gave rise to the cultivar that was named after the unfortunate ploughman. The apples have a crisp and juicy flesh with a deep </a:t>
            </a:r>
            <a:r>
              <a:rPr lang="en-GB" altLang="en-US" b="1"/>
              <a:t>blood</a:t>
            </a:r>
            <a:r>
              <a:rPr lang="en-GB" altLang="en-US"/>
              <a:t> red skin and bumpy texture. A truly mysterious </a:t>
            </a:r>
            <a:r>
              <a:rPr lang="en-GB" altLang="en-US" b="1"/>
              <a:t>apple</a:t>
            </a:r>
            <a:r>
              <a:rPr lang="en-GB" altLang="en-US"/>
              <a:t> with flavour to match.</a:t>
            </a:r>
            <a:endParaRPr lang="en-US" altLang="en-US"/>
          </a:p>
        </p:txBody>
      </p:sp>
      <p:sp>
        <p:nvSpPr>
          <p:cNvPr id="33795" name="Slide Number Placeholder 3">
            <a:extLst>
              <a:ext uri="{FF2B5EF4-FFF2-40B4-BE49-F238E27FC236}">
                <a16:creationId xmlns:a16="http://schemas.microsoft.com/office/drawing/2014/main" id="{EA6198CF-0511-3B4C-AABE-FBFA7E3BA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A17095-86E5-504B-904B-3AACA5109666}" type="slidenum">
              <a:rPr lang="en-US" altLang="en-US" smtClean="0"/>
              <a:pPr/>
              <a:t>26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 informal country-cottage garden extending to three-quarters of an acre with a further acre as wildflower meadow and pond. There are several distinct areas which include a white border, a butterfly alley, kitchen garden with polytunnel, greenhouse and fruit cage, an orchard and a blue and yellow border. Relax on one of the many seats in the garden and soak up the atmosphere.</a:t>
            </a:r>
          </a:p>
          <a:p>
            <a:br>
              <a:rPr lang="en-GB" dirty="0"/>
            </a:br>
            <a:r>
              <a:rPr lang="en-GB" sz="1200" b="0" i="0" kern="1200" dirty="0">
                <a:solidFill>
                  <a:schemeClr val="tx1"/>
                </a:solidFill>
                <a:effectLst/>
                <a:latin typeface="+mn-lt"/>
                <a:ea typeface="+mn-ea"/>
                <a:cs typeface="+mn-cs"/>
              </a:rPr>
              <a:t>National Plant Collection: Galanthus, awarded in 2021.</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27</a:t>
            </a:fld>
            <a:endParaRPr lang="en-US"/>
          </a:p>
        </p:txBody>
      </p:sp>
    </p:spTree>
    <p:extLst>
      <p:ext uri="{BB962C8B-B14F-4D97-AF65-F5344CB8AC3E}">
        <p14:creationId xmlns:p14="http://schemas.microsoft.com/office/powerpoint/2010/main" val="14213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developing garden with the owner’s growing collection of </a:t>
            </a:r>
            <a:r>
              <a:rPr lang="en-US" dirty="0" err="1"/>
              <a:t>Roscoea</a:t>
            </a:r>
            <a:r>
              <a:rPr lang="en-US" dirty="0"/>
              <a:t>; owners by the former Curator at RHS </a:t>
            </a:r>
            <a:r>
              <a:rPr lang="en-US" dirty="0" err="1"/>
              <a:t>Wisley</a:t>
            </a:r>
            <a:r>
              <a:rPr lang="en-US" dirty="0"/>
              <a:t> and Head Gardener to the Queen Mother – a true plantsperson.</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28</a:t>
            </a:fld>
            <a:endParaRPr lang="en-US"/>
          </a:p>
        </p:txBody>
      </p:sp>
    </p:spTree>
    <p:extLst>
      <p:ext uri="{BB962C8B-B14F-4D97-AF65-F5344CB8AC3E}">
        <p14:creationId xmlns:p14="http://schemas.microsoft.com/office/powerpoint/2010/main" val="347386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29</a:t>
            </a:fld>
            <a:endParaRPr lang="en-US"/>
          </a:p>
        </p:txBody>
      </p:sp>
    </p:spTree>
    <p:extLst>
      <p:ext uri="{BB962C8B-B14F-4D97-AF65-F5344CB8AC3E}">
        <p14:creationId xmlns:p14="http://schemas.microsoft.com/office/powerpoint/2010/main" val="537400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Gardening on the edge, with low planting hugging the ground</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30</a:t>
            </a:fld>
            <a:endParaRPr lang="en-US"/>
          </a:p>
        </p:txBody>
      </p:sp>
    </p:spTree>
    <p:extLst>
      <p:ext uri="{BB962C8B-B14F-4D97-AF65-F5344CB8AC3E}">
        <p14:creationId xmlns:p14="http://schemas.microsoft.com/office/powerpoint/2010/main" val="137595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garden is south-east facing on the edge of Little Loch Broom. It is a coastal plantsman’s garden with a rich mix of herbaceous borders, trees and shrubs, vegetables, drystone wall planting, South African/Mediterranean plants, a wild meadow and stunning views. Many of the plants have been collected from all over the world, and growing them has provided obvious challenges but with a pleasing outcome. Featured in 2019 entries in </a:t>
            </a:r>
            <a:r>
              <a:rPr lang="en-GB" sz="1200" b="0" i="1" kern="1200" dirty="0">
                <a:solidFill>
                  <a:schemeClr val="tx1"/>
                </a:solidFill>
                <a:effectLst/>
                <a:latin typeface="+mn-lt"/>
                <a:ea typeface="+mn-ea"/>
                <a:cs typeface="+mn-cs"/>
              </a:rPr>
              <a:t>Gardens Illustrated, Homes &amp; Gardens,</a:t>
            </a:r>
            <a:r>
              <a:rPr lang="en-GB" sz="1200" b="0" i="0" kern="1200" dirty="0">
                <a:solidFill>
                  <a:schemeClr val="tx1"/>
                </a:solidFill>
                <a:effectLst/>
                <a:latin typeface="+mn-lt"/>
                <a:ea typeface="+mn-ea"/>
                <a:cs typeface="+mn-cs"/>
              </a:rPr>
              <a:t> and the </a:t>
            </a:r>
            <a:r>
              <a:rPr lang="en-GB" sz="1200" b="0" i="1" kern="1200" dirty="0" err="1">
                <a:solidFill>
                  <a:schemeClr val="tx1"/>
                </a:solidFill>
                <a:effectLst/>
                <a:latin typeface="+mn-lt"/>
                <a:ea typeface="+mn-ea"/>
                <a:cs typeface="+mn-cs"/>
              </a:rPr>
              <a:t>Beechgrove</a:t>
            </a:r>
            <a:r>
              <a:rPr lang="en-GB" sz="1200" b="0" i="1" kern="1200" dirty="0">
                <a:solidFill>
                  <a:schemeClr val="tx1"/>
                </a:solidFill>
                <a:effectLst/>
                <a:latin typeface="+mn-lt"/>
                <a:ea typeface="+mn-ea"/>
                <a:cs typeface="+mn-cs"/>
              </a:rPr>
              <a:t> Garden.</a:t>
            </a:r>
            <a:r>
              <a:rPr lang="en-GB" sz="1200" b="0" i="0" kern="1200" dirty="0">
                <a:solidFill>
                  <a:schemeClr val="tx1"/>
                </a:solidFill>
                <a:effectLst/>
                <a:latin typeface="+mn-lt"/>
                <a:ea typeface="+mn-ea"/>
                <a:cs typeface="+mn-cs"/>
              </a:rPr>
              <a:t> Entry in the </a:t>
            </a:r>
            <a:r>
              <a:rPr lang="en-GB" sz="1200" b="0" i="1" kern="1200" dirty="0">
                <a:solidFill>
                  <a:schemeClr val="tx1"/>
                </a:solidFill>
                <a:effectLst/>
                <a:latin typeface="+mn-lt"/>
                <a:ea typeface="+mn-ea"/>
                <a:cs typeface="+mn-cs"/>
              </a:rPr>
              <a:t>English Garden</a:t>
            </a:r>
            <a:r>
              <a:rPr lang="en-GB" sz="1200" b="0" i="0" kern="1200" dirty="0">
                <a:solidFill>
                  <a:schemeClr val="tx1"/>
                </a:solidFill>
                <a:effectLst/>
                <a:latin typeface="+mn-lt"/>
                <a:ea typeface="+mn-ea"/>
                <a:cs typeface="+mn-cs"/>
              </a:rPr>
              <a:t> magazine in September 2020. A wood and stone Wee Garden Hut accommodation soon to be available for garden passionate people. Small and compact but very beautiful in its own garden.</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31</a:t>
            </a:fld>
            <a:endParaRPr lang="en-US"/>
          </a:p>
        </p:txBody>
      </p:sp>
    </p:spTree>
    <p:extLst>
      <p:ext uri="{BB962C8B-B14F-4D97-AF65-F5344CB8AC3E}">
        <p14:creationId xmlns:p14="http://schemas.microsoft.com/office/powerpoint/2010/main" val="318858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because such a clear and simple idea</a:t>
            </a:r>
            <a:br>
              <a:rPr lang="en-US" dirty="0"/>
            </a:br>
            <a:r>
              <a:rPr lang="en-US" dirty="0"/>
              <a:t>peer pressure to open gardens</a:t>
            </a:r>
            <a:br>
              <a:rPr lang="en-US" dirty="0"/>
            </a:br>
            <a:r>
              <a:rPr lang="en-US" dirty="0"/>
              <a:t>large, grand, private gardens</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5</a:t>
            </a:fld>
            <a:endParaRPr lang="en-US"/>
          </a:p>
        </p:txBody>
      </p:sp>
    </p:spTree>
    <p:extLst>
      <p:ext uri="{BB962C8B-B14F-4D97-AF65-F5344CB8AC3E}">
        <p14:creationId xmlns:p14="http://schemas.microsoft.com/office/powerpoint/2010/main" val="163490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32</a:t>
            </a:fld>
            <a:endParaRPr lang="en-US"/>
          </a:p>
        </p:txBody>
      </p:sp>
    </p:spTree>
    <p:extLst>
      <p:ext uri="{BB962C8B-B14F-4D97-AF65-F5344CB8AC3E}">
        <p14:creationId xmlns:p14="http://schemas.microsoft.com/office/powerpoint/2010/main" val="2152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33</a:t>
            </a:fld>
            <a:endParaRPr lang="en-US"/>
          </a:p>
        </p:txBody>
      </p:sp>
    </p:spTree>
    <p:extLst>
      <p:ext uri="{BB962C8B-B14F-4D97-AF65-F5344CB8AC3E}">
        <p14:creationId xmlns:p14="http://schemas.microsoft.com/office/powerpoint/2010/main" val="3478587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Many of these gardens are new to SGS and run from Dundee city centre to the coast around Arbroath, through Forfar to </a:t>
            </a:r>
            <a:r>
              <a:rPr lang="en-GB" sz="1200" b="0" i="0" kern="1200" dirty="0" err="1">
                <a:solidFill>
                  <a:schemeClr val="tx1"/>
                </a:solidFill>
                <a:effectLst/>
                <a:latin typeface="+mn-lt"/>
                <a:ea typeface="+mn-ea"/>
                <a:cs typeface="+mn-cs"/>
              </a:rPr>
              <a:t>Edzell</a:t>
            </a:r>
            <a:r>
              <a:rPr lang="en-GB" sz="1200" b="0" i="0" kern="1200" dirty="0">
                <a:solidFill>
                  <a:schemeClr val="tx1"/>
                </a:solidFill>
                <a:effectLst/>
                <a:latin typeface="+mn-lt"/>
                <a:ea typeface="+mn-ea"/>
                <a:cs typeface="+mn-cs"/>
              </a:rPr>
              <a:t> and down to </a:t>
            </a:r>
            <a:r>
              <a:rPr lang="en-GB" sz="1200" b="0" i="0" kern="1200" dirty="0" err="1">
                <a:solidFill>
                  <a:schemeClr val="tx1"/>
                </a:solidFill>
                <a:effectLst/>
                <a:latin typeface="+mn-lt"/>
                <a:ea typeface="+mn-ea"/>
                <a:cs typeface="+mn-cs"/>
              </a:rPr>
              <a:t>Meigle</a:t>
            </a:r>
            <a:r>
              <a:rPr lang="en-GB" sz="1200" b="0" i="0" kern="1200" dirty="0">
                <a:solidFill>
                  <a:schemeClr val="tx1"/>
                </a:solidFill>
                <a:effectLst/>
                <a:latin typeface="+mn-lt"/>
                <a:ea typeface="+mn-ea"/>
                <a:cs typeface="+mn-cs"/>
              </a:rPr>
              <a:t>. Visit a community garden, a productive walled garden, as well as 12 other private gardens of varying sizes and styles.  Fantastic value </a:t>
            </a:r>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34</a:t>
            </a:fld>
            <a:endParaRPr lang="en-US"/>
          </a:p>
        </p:txBody>
      </p:sp>
    </p:spTree>
    <p:extLst>
      <p:ext uri="{BB962C8B-B14F-4D97-AF65-F5344CB8AC3E}">
        <p14:creationId xmlns:p14="http://schemas.microsoft.com/office/powerpoint/2010/main" val="1616645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35</a:t>
            </a:fld>
            <a:endParaRPr lang="en-US"/>
          </a:p>
        </p:txBody>
      </p:sp>
    </p:spTree>
    <p:extLst>
      <p:ext uri="{BB962C8B-B14F-4D97-AF65-F5344CB8AC3E}">
        <p14:creationId xmlns:p14="http://schemas.microsoft.com/office/powerpoint/2010/main" val="3851384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36</a:t>
            </a:fld>
            <a:endParaRPr lang="en-US"/>
          </a:p>
        </p:txBody>
      </p:sp>
    </p:spTree>
    <p:extLst>
      <p:ext uri="{BB962C8B-B14F-4D97-AF65-F5344CB8AC3E}">
        <p14:creationId xmlns:p14="http://schemas.microsoft.com/office/powerpoint/2010/main" val="1038315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38</a:t>
            </a:fld>
            <a:endParaRPr lang="en-US"/>
          </a:p>
        </p:txBody>
      </p:sp>
    </p:spTree>
    <p:extLst>
      <p:ext uri="{BB962C8B-B14F-4D97-AF65-F5344CB8AC3E}">
        <p14:creationId xmlns:p14="http://schemas.microsoft.com/office/powerpoint/2010/main" val="2216014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39</a:t>
            </a:fld>
            <a:endParaRPr lang="en-US"/>
          </a:p>
        </p:txBody>
      </p:sp>
    </p:spTree>
    <p:extLst>
      <p:ext uri="{BB962C8B-B14F-4D97-AF65-F5344CB8AC3E}">
        <p14:creationId xmlns:p14="http://schemas.microsoft.com/office/powerpoint/2010/main" val="4293794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40</a:t>
            </a:fld>
            <a:endParaRPr lang="en-US"/>
          </a:p>
        </p:txBody>
      </p:sp>
    </p:spTree>
    <p:extLst>
      <p:ext uri="{BB962C8B-B14F-4D97-AF65-F5344CB8AC3E}">
        <p14:creationId xmlns:p14="http://schemas.microsoft.com/office/powerpoint/2010/main" val="3258590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41</a:t>
            </a:fld>
            <a:endParaRPr lang="en-US"/>
          </a:p>
        </p:txBody>
      </p:sp>
    </p:spTree>
    <p:extLst>
      <p:ext uri="{BB962C8B-B14F-4D97-AF65-F5344CB8AC3E}">
        <p14:creationId xmlns:p14="http://schemas.microsoft.com/office/powerpoint/2010/main" val="1901999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42</a:t>
            </a:fld>
            <a:endParaRPr lang="en-US"/>
          </a:p>
        </p:txBody>
      </p:sp>
    </p:spTree>
    <p:extLst>
      <p:ext uri="{BB962C8B-B14F-4D97-AF65-F5344CB8AC3E}">
        <p14:creationId xmlns:p14="http://schemas.microsoft.com/office/powerpoint/2010/main" val="2033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from the 1930s we think, thanks to the QNIS archive</a:t>
            </a:r>
          </a:p>
          <a:p>
            <a:endParaRPr lang="en-US" dirty="0"/>
          </a:p>
          <a:p>
            <a:r>
              <a:rPr lang="en-US" dirty="0"/>
              <a:t>Large gardens on the old estates opening for us; quite a few still open today.</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6</a:t>
            </a:fld>
            <a:endParaRPr lang="en-US"/>
          </a:p>
        </p:txBody>
      </p:sp>
    </p:spTree>
    <p:extLst>
      <p:ext uri="{BB962C8B-B14F-4D97-AF65-F5344CB8AC3E}">
        <p14:creationId xmlns:p14="http://schemas.microsoft.com/office/powerpoint/2010/main" val="349543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43</a:t>
            </a:fld>
            <a:endParaRPr lang="en-US"/>
          </a:p>
        </p:txBody>
      </p:sp>
    </p:spTree>
    <p:extLst>
      <p:ext uri="{BB962C8B-B14F-4D97-AF65-F5344CB8AC3E}">
        <p14:creationId xmlns:p14="http://schemas.microsoft.com/office/powerpoint/2010/main" val="802889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44</a:t>
            </a:fld>
            <a:endParaRPr lang="en-US"/>
          </a:p>
        </p:txBody>
      </p:sp>
    </p:spTree>
    <p:extLst>
      <p:ext uri="{BB962C8B-B14F-4D97-AF65-F5344CB8AC3E}">
        <p14:creationId xmlns:p14="http://schemas.microsoft.com/office/powerpoint/2010/main" val="2848124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45</a:t>
            </a:fld>
            <a:endParaRPr lang="en-US"/>
          </a:p>
        </p:txBody>
      </p:sp>
    </p:spTree>
    <p:extLst>
      <p:ext uri="{BB962C8B-B14F-4D97-AF65-F5344CB8AC3E}">
        <p14:creationId xmlns:p14="http://schemas.microsoft.com/office/powerpoint/2010/main" val="3236952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and perfectly formed, exotic garden</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46</a:t>
            </a:fld>
            <a:endParaRPr lang="en-US"/>
          </a:p>
        </p:txBody>
      </p:sp>
    </p:spTree>
    <p:extLst>
      <p:ext uri="{BB962C8B-B14F-4D97-AF65-F5344CB8AC3E}">
        <p14:creationId xmlns:p14="http://schemas.microsoft.com/office/powerpoint/2010/main" val="3040741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gardens, created with love</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47</a:t>
            </a:fld>
            <a:endParaRPr lang="en-US"/>
          </a:p>
        </p:txBody>
      </p:sp>
    </p:spTree>
    <p:extLst>
      <p:ext uri="{BB962C8B-B14F-4D97-AF65-F5344CB8AC3E}">
        <p14:creationId xmlns:p14="http://schemas.microsoft.com/office/powerpoint/2010/main" val="402176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couldn’t do it without our volunteers who make it all happen</a:t>
            </a:r>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48</a:t>
            </a:fld>
            <a:endParaRPr lang="en-US"/>
          </a:p>
        </p:txBody>
      </p:sp>
    </p:spTree>
    <p:extLst>
      <p:ext uri="{BB962C8B-B14F-4D97-AF65-F5344CB8AC3E}">
        <p14:creationId xmlns:p14="http://schemas.microsoft.com/office/powerpoint/2010/main" val="899389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49</a:t>
            </a:fld>
            <a:endParaRPr lang="en-US"/>
          </a:p>
        </p:txBody>
      </p:sp>
    </p:spTree>
    <p:extLst>
      <p:ext uri="{BB962C8B-B14F-4D97-AF65-F5344CB8AC3E}">
        <p14:creationId xmlns:p14="http://schemas.microsoft.com/office/powerpoint/2010/main" val="283456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7</a:t>
            </a:fld>
            <a:endParaRPr lang="en-US"/>
          </a:p>
        </p:txBody>
      </p:sp>
    </p:spTree>
    <p:extLst>
      <p:ext uri="{BB962C8B-B14F-4D97-AF65-F5344CB8AC3E}">
        <p14:creationId xmlns:p14="http://schemas.microsoft.com/office/powerpoint/2010/main" val="283625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8</a:t>
            </a:fld>
            <a:endParaRPr lang="en-US"/>
          </a:p>
        </p:txBody>
      </p:sp>
    </p:spTree>
    <p:extLst>
      <p:ext uri="{BB962C8B-B14F-4D97-AF65-F5344CB8AC3E}">
        <p14:creationId xmlns:p14="http://schemas.microsoft.com/office/powerpoint/2010/main" val="412806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9</a:t>
            </a:fld>
            <a:endParaRPr lang="en-US"/>
          </a:p>
        </p:txBody>
      </p:sp>
    </p:spTree>
    <p:extLst>
      <p:ext uri="{BB962C8B-B14F-4D97-AF65-F5344CB8AC3E}">
        <p14:creationId xmlns:p14="http://schemas.microsoft.com/office/powerpoint/2010/main" val="372467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10</a:t>
            </a:fld>
            <a:endParaRPr lang="en-US"/>
          </a:p>
        </p:txBody>
      </p:sp>
    </p:spTree>
    <p:extLst>
      <p:ext uri="{BB962C8B-B14F-4D97-AF65-F5344CB8AC3E}">
        <p14:creationId xmlns:p14="http://schemas.microsoft.com/office/powerpoint/2010/main" val="262655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12E2AC-4C93-EA4E-ADB6-C395531BE7B1}" type="slidenum">
              <a:rPr lang="en-US" smtClean="0"/>
              <a:pPr>
                <a:defRPr/>
              </a:pPr>
              <a:t>11</a:t>
            </a:fld>
            <a:endParaRPr lang="en-US"/>
          </a:p>
        </p:txBody>
      </p:sp>
    </p:spTree>
    <p:extLst>
      <p:ext uri="{BB962C8B-B14F-4D97-AF65-F5344CB8AC3E}">
        <p14:creationId xmlns:p14="http://schemas.microsoft.com/office/powerpoint/2010/main" val="98747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Date Placeholder 3">
            <a:extLst>
              <a:ext uri="{FF2B5EF4-FFF2-40B4-BE49-F238E27FC236}">
                <a16:creationId xmlns:a16="http://schemas.microsoft.com/office/drawing/2014/main" id="{2BD83EA8-8DDF-B344-8A33-F077D92A742F}"/>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DC91AFCD-13D2-4A41-9326-1792AAF162D1}" type="datetimeFigureOut">
              <a:rPr lang="en-US"/>
              <a:pPr>
                <a:defRPr/>
              </a:pPr>
              <a:t>4/15/21</a:t>
            </a:fld>
            <a:endParaRPr lang="en-US"/>
          </a:p>
        </p:txBody>
      </p:sp>
      <p:sp>
        <p:nvSpPr>
          <p:cNvPr id="6" name="Footer Placeholder 4">
            <a:extLst>
              <a:ext uri="{FF2B5EF4-FFF2-40B4-BE49-F238E27FC236}">
                <a16:creationId xmlns:a16="http://schemas.microsoft.com/office/drawing/2014/main" id="{D6DC5C5D-7A63-5C4C-9219-058E4F5E92AE}"/>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18D71C-B6AF-7A4B-8C5C-0F80E9A1CFB2}"/>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7C8235E8-015E-3941-887A-4FC1DE312B64}" type="slidenum">
              <a:rPr lang="en-US" altLang="en-US"/>
              <a:pPr>
                <a:defRPr/>
              </a:pPr>
              <a:t>‹#›</a:t>
            </a:fld>
            <a:endParaRPr lang="en-US" altLang="en-US"/>
          </a:p>
        </p:txBody>
      </p:sp>
    </p:spTree>
    <p:extLst>
      <p:ext uri="{BB962C8B-B14F-4D97-AF65-F5344CB8AC3E}">
        <p14:creationId xmlns:p14="http://schemas.microsoft.com/office/powerpoint/2010/main" val="27127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C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3850" y="198438"/>
            <a:ext cx="6921500" cy="1325562"/>
          </a:xfrm>
          <a:prstGeom prst="rect">
            <a:avLst/>
          </a:prstGeom>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8772A0D-32CF-CD48-A965-3732D9592E18}"/>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39F8750B-542D-B34C-9B45-F0903B85998D}" type="datetimeFigureOut">
              <a:rPr lang="en-US"/>
              <a:pPr>
                <a:defRPr/>
              </a:pPr>
              <a:t>4/15/21</a:t>
            </a:fld>
            <a:endParaRPr lang="en-US"/>
          </a:p>
        </p:txBody>
      </p:sp>
      <p:sp>
        <p:nvSpPr>
          <p:cNvPr id="5" name="Footer Placeholder 4">
            <a:extLst>
              <a:ext uri="{FF2B5EF4-FFF2-40B4-BE49-F238E27FC236}">
                <a16:creationId xmlns:a16="http://schemas.microsoft.com/office/drawing/2014/main" id="{896547C0-1617-F245-9C9C-04D38AC35273}"/>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C8EB2-8ADD-C14A-853C-E61115FAF978}"/>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A950500-C7E0-7248-8B76-FF9FA29F4834}" type="slidenum">
              <a:rPr lang="en-US" altLang="en-US"/>
              <a:pPr>
                <a:defRPr/>
              </a:pPr>
              <a:t>‹#›</a:t>
            </a:fld>
            <a:endParaRPr lang="en-US" altLang="en-US"/>
          </a:p>
        </p:txBody>
      </p:sp>
    </p:spTree>
    <p:extLst>
      <p:ext uri="{BB962C8B-B14F-4D97-AF65-F5344CB8AC3E}">
        <p14:creationId xmlns:p14="http://schemas.microsoft.com/office/powerpoint/2010/main" val="2622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93850" y="198438"/>
            <a:ext cx="6921500" cy="1325562"/>
          </a:xfrm>
          <a:prstGeom prst="rect">
            <a:avLst/>
          </a:prstGeom>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a:extLst>
              <a:ext uri="{FF2B5EF4-FFF2-40B4-BE49-F238E27FC236}">
                <a16:creationId xmlns:a16="http://schemas.microsoft.com/office/drawing/2014/main" id="{ADB3DABA-5678-3848-B40E-BE3BB8E955FE}"/>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DD7D8FBC-CC1F-AB47-B2BE-64498DDB004E}" type="datetimeFigureOut">
              <a:rPr lang="en-US"/>
              <a:pPr>
                <a:defRPr/>
              </a:pPr>
              <a:t>4/15/21</a:t>
            </a:fld>
            <a:endParaRPr lang="en-US"/>
          </a:p>
        </p:txBody>
      </p:sp>
      <p:sp>
        <p:nvSpPr>
          <p:cNvPr id="6" name="Footer Placeholder 4">
            <a:extLst>
              <a:ext uri="{FF2B5EF4-FFF2-40B4-BE49-F238E27FC236}">
                <a16:creationId xmlns:a16="http://schemas.microsoft.com/office/drawing/2014/main" id="{A6361ACE-9253-EA42-9480-A0CEF50635DB}"/>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9D72F3-FB8A-CE46-B114-9538B77E68E2}"/>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5E36762-B4FE-DA48-959B-D5DD08FD41B5}" type="slidenum">
              <a:rPr lang="en-US" altLang="en-US"/>
              <a:pPr>
                <a:defRPr/>
              </a:pPr>
              <a:t>‹#›</a:t>
            </a:fld>
            <a:endParaRPr lang="en-US" altLang="en-US"/>
          </a:p>
        </p:txBody>
      </p:sp>
    </p:spTree>
    <p:extLst>
      <p:ext uri="{BB962C8B-B14F-4D97-AF65-F5344CB8AC3E}">
        <p14:creationId xmlns:p14="http://schemas.microsoft.com/office/powerpoint/2010/main" val="152928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8077" y="365126"/>
            <a:ext cx="6888463" cy="1325563"/>
          </a:xfrm>
          <a:prstGeom prst="rect">
            <a:avLst/>
          </a:prstGeo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normAutofit/>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normAutofit/>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4E75FF12-A5A4-3E4E-B25F-ACD3F23F7711}"/>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8D1CE66E-815A-2946-B90D-3306782D77AD}" type="datetimeFigureOut">
              <a:rPr lang="en-US"/>
              <a:pPr>
                <a:defRPr/>
              </a:pPr>
              <a:t>4/15/21</a:t>
            </a:fld>
            <a:endParaRPr lang="en-US"/>
          </a:p>
        </p:txBody>
      </p:sp>
      <p:sp>
        <p:nvSpPr>
          <p:cNvPr id="8" name="Footer Placeholder 4">
            <a:extLst>
              <a:ext uri="{FF2B5EF4-FFF2-40B4-BE49-F238E27FC236}">
                <a16:creationId xmlns:a16="http://schemas.microsoft.com/office/drawing/2014/main" id="{82805D78-C575-AD4A-9CEE-0BA12ADA2F7D}"/>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69CC776-D467-F040-ADE9-1D48A0EDA94D}"/>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DC51106B-E6E1-284E-84E2-DACE03747EE4}" type="slidenum">
              <a:rPr lang="en-US" altLang="en-US"/>
              <a:pPr>
                <a:defRPr/>
              </a:pPr>
              <a:t>‹#›</a:t>
            </a:fld>
            <a:endParaRPr lang="en-US" altLang="en-US"/>
          </a:p>
        </p:txBody>
      </p:sp>
    </p:spTree>
    <p:extLst>
      <p:ext uri="{BB962C8B-B14F-4D97-AF65-F5344CB8AC3E}">
        <p14:creationId xmlns:p14="http://schemas.microsoft.com/office/powerpoint/2010/main" val="1249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93850" y="198438"/>
            <a:ext cx="6921500" cy="1325562"/>
          </a:xfrm>
          <a:prstGeom prst="rect">
            <a:avLst/>
          </a:prstGeom>
        </p:spPr>
        <p:txBody>
          <a:bodyPr/>
          <a:lstStyle/>
          <a:p>
            <a:r>
              <a:rPr lang="en-GB"/>
              <a:t>Click to edit Master title style</a:t>
            </a:r>
            <a:endParaRPr lang="en-US" dirty="0"/>
          </a:p>
        </p:txBody>
      </p:sp>
      <p:sp>
        <p:nvSpPr>
          <p:cNvPr id="3" name="Date Placeholder 3">
            <a:extLst>
              <a:ext uri="{FF2B5EF4-FFF2-40B4-BE49-F238E27FC236}">
                <a16:creationId xmlns:a16="http://schemas.microsoft.com/office/drawing/2014/main" id="{F93163E8-6C7A-0842-84FE-217F3A35B9B7}"/>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E3089B28-637E-EE4D-BA00-BD82C5CB12A9}" type="datetimeFigureOut">
              <a:rPr lang="en-US"/>
              <a:pPr>
                <a:defRPr/>
              </a:pPr>
              <a:t>4/15/21</a:t>
            </a:fld>
            <a:endParaRPr lang="en-US"/>
          </a:p>
        </p:txBody>
      </p:sp>
      <p:sp>
        <p:nvSpPr>
          <p:cNvPr id="4" name="Footer Placeholder 4">
            <a:extLst>
              <a:ext uri="{FF2B5EF4-FFF2-40B4-BE49-F238E27FC236}">
                <a16:creationId xmlns:a16="http://schemas.microsoft.com/office/drawing/2014/main" id="{AF9440F9-4D72-6D4B-81A1-4DF279B8F073}"/>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7EBA8A0-6F0A-934B-BDA8-E361D23B2EB9}"/>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5C95B03-4026-B748-8270-FE08011995BE}" type="slidenum">
              <a:rPr lang="en-US" altLang="en-US"/>
              <a:pPr>
                <a:defRPr/>
              </a:pPr>
              <a:t>‹#›</a:t>
            </a:fld>
            <a:endParaRPr lang="en-US" altLang="en-US"/>
          </a:p>
        </p:txBody>
      </p:sp>
    </p:spTree>
    <p:extLst>
      <p:ext uri="{BB962C8B-B14F-4D97-AF65-F5344CB8AC3E}">
        <p14:creationId xmlns:p14="http://schemas.microsoft.com/office/powerpoint/2010/main" val="428386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A63260D-21C6-F34E-BAC6-01BAFC492F75}"/>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2586C1CE-D074-C046-9D6E-8CEB7B1163B6}" type="datetimeFigureOut">
              <a:rPr lang="en-US"/>
              <a:pPr>
                <a:defRPr/>
              </a:pPr>
              <a:t>4/15/21</a:t>
            </a:fld>
            <a:endParaRPr lang="en-US"/>
          </a:p>
        </p:txBody>
      </p:sp>
      <p:sp>
        <p:nvSpPr>
          <p:cNvPr id="3" name="Footer Placeholder 4">
            <a:extLst>
              <a:ext uri="{FF2B5EF4-FFF2-40B4-BE49-F238E27FC236}">
                <a16:creationId xmlns:a16="http://schemas.microsoft.com/office/drawing/2014/main" id="{73A3E127-3009-A841-806E-E194E747F1A9}"/>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F53F760-5153-DD4B-A8C8-7C152079E8B1}"/>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396C551-598E-074F-B654-7F22FD8B5EE6}" type="slidenum">
              <a:rPr lang="en-US" altLang="en-US"/>
              <a:pPr>
                <a:defRPr/>
              </a:pPr>
              <a:t>‹#›</a:t>
            </a:fld>
            <a:endParaRPr lang="en-US" altLang="en-US"/>
          </a:p>
        </p:txBody>
      </p:sp>
    </p:spTree>
    <p:extLst>
      <p:ext uri="{BB962C8B-B14F-4D97-AF65-F5344CB8AC3E}">
        <p14:creationId xmlns:p14="http://schemas.microsoft.com/office/powerpoint/2010/main" val="5179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4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5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20117"/>
          </a:srgbClr>
        </a:solidFill>
        <a:effectLst/>
      </p:bgPr>
    </p:bg>
    <p:spTree>
      <p:nvGrpSpPr>
        <p:cNvPr id="1" name=""/>
        <p:cNvGrpSpPr/>
        <p:nvPr/>
      </p:nvGrpSpPr>
      <p:grpSpPr>
        <a:xfrm>
          <a:off x="0" y="0"/>
          <a:ext cx="0" cy="0"/>
          <a:chOff x="0" y="0"/>
          <a:chExt cx="0" cy="0"/>
        </a:xfrm>
      </p:grpSpPr>
      <p:sp>
        <p:nvSpPr>
          <p:cNvPr id="1028" name="Text Placeholder 2">
            <a:extLst>
              <a:ext uri="{FF2B5EF4-FFF2-40B4-BE49-F238E27FC236}">
                <a16:creationId xmlns:a16="http://schemas.microsoft.com/office/drawing/2014/main" id="{75FCC445-9642-A244-A94F-99CE2E0D3EA0}"/>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pic>
        <p:nvPicPr>
          <p:cNvPr id="5" name="Picture 4">
            <a:extLst>
              <a:ext uri="{FF2B5EF4-FFF2-40B4-BE49-F238E27FC236}">
                <a16:creationId xmlns:a16="http://schemas.microsoft.com/office/drawing/2014/main" id="{39743A6B-24AB-B94B-89A5-1DA73FCC112C}"/>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b="72002"/>
          <a:stretch/>
        </p:blipFill>
        <p:spPr>
          <a:xfrm>
            <a:off x="0" y="6047286"/>
            <a:ext cx="9144000" cy="810714"/>
          </a:xfrm>
          <a:prstGeom prst="rect">
            <a:avLst/>
          </a:prstGeom>
        </p:spPr>
      </p:pic>
      <p:pic>
        <p:nvPicPr>
          <p:cNvPr id="7" name="Picture 6">
            <a:extLst>
              <a:ext uri="{FF2B5EF4-FFF2-40B4-BE49-F238E27FC236}">
                <a16:creationId xmlns:a16="http://schemas.microsoft.com/office/drawing/2014/main" id="{34621B07-52B9-6A40-AA61-76F2CBA10922}"/>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307926">
            <a:off x="7322051" y="4889075"/>
            <a:ext cx="1180832" cy="1634998"/>
          </a:xfrm>
          <a:prstGeom prst="rect">
            <a:avLst/>
          </a:prstGeom>
        </p:spPr>
      </p:pic>
      <p:pic>
        <p:nvPicPr>
          <p:cNvPr id="10" name="Picture 9">
            <a:extLst>
              <a:ext uri="{FF2B5EF4-FFF2-40B4-BE49-F238E27FC236}">
                <a16:creationId xmlns:a16="http://schemas.microsoft.com/office/drawing/2014/main" id="{764883F7-D175-B540-B53E-A3EAC9E5AEC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rot="303112">
            <a:off x="7470842" y="5140360"/>
            <a:ext cx="925235" cy="455321"/>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06" r:id="rId2"/>
    <p:sldLayoutId id="2147483707" r:id="rId3"/>
    <p:sldLayoutId id="2147483708" r:id="rId4"/>
    <p:sldLayoutId id="2147483709" r:id="rId5"/>
    <p:sldLayoutId id="2147483710" r:id="rId6"/>
    <p:sldLayoutId id="2147483712" r:id="rId7"/>
    <p:sldLayoutId id="2147483713" r:id="rId8"/>
  </p:sldLayoutIdLst>
  <p:txStyles>
    <p:titleStyle>
      <a:lvl1pPr algn="l" rtl="0" eaLnBrk="0" fontAlgn="base" hangingPunct="0">
        <a:lnSpc>
          <a:spcPct val="90000"/>
        </a:lnSpc>
        <a:spcBef>
          <a:spcPct val="0"/>
        </a:spcBef>
        <a:spcAft>
          <a:spcPct val="0"/>
        </a:spcAft>
        <a:defRPr sz="4800" b="1" kern="1200">
          <a:solidFill>
            <a:schemeClr val="tx1"/>
          </a:solidFill>
          <a:latin typeface="Pluto Regular" panose="020B0503020203060204" pitchFamily="34" charset="77"/>
          <a:ea typeface="+mj-ea"/>
          <a:cs typeface="+mj-cs"/>
        </a:defRPr>
      </a:lvl1pPr>
      <a:lvl2pPr algn="l" rtl="0" eaLnBrk="0" fontAlgn="base" hangingPunct="0">
        <a:lnSpc>
          <a:spcPct val="90000"/>
        </a:lnSpc>
        <a:spcBef>
          <a:spcPct val="0"/>
        </a:spcBef>
        <a:spcAft>
          <a:spcPct val="0"/>
        </a:spcAft>
        <a:defRPr sz="4800" b="1">
          <a:solidFill>
            <a:schemeClr val="tx1"/>
          </a:solidFill>
          <a:latin typeface="Pluto Regular" pitchFamily="34" charset="0"/>
        </a:defRPr>
      </a:lvl2pPr>
      <a:lvl3pPr algn="l" rtl="0" eaLnBrk="0" fontAlgn="base" hangingPunct="0">
        <a:lnSpc>
          <a:spcPct val="90000"/>
        </a:lnSpc>
        <a:spcBef>
          <a:spcPct val="0"/>
        </a:spcBef>
        <a:spcAft>
          <a:spcPct val="0"/>
        </a:spcAft>
        <a:defRPr sz="4800" b="1">
          <a:solidFill>
            <a:schemeClr val="tx1"/>
          </a:solidFill>
          <a:latin typeface="Pluto Regular" pitchFamily="34" charset="0"/>
        </a:defRPr>
      </a:lvl3pPr>
      <a:lvl4pPr algn="l" rtl="0" eaLnBrk="0" fontAlgn="base" hangingPunct="0">
        <a:lnSpc>
          <a:spcPct val="90000"/>
        </a:lnSpc>
        <a:spcBef>
          <a:spcPct val="0"/>
        </a:spcBef>
        <a:spcAft>
          <a:spcPct val="0"/>
        </a:spcAft>
        <a:defRPr sz="4800" b="1">
          <a:solidFill>
            <a:schemeClr val="tx1"/>
          </a:solidFill>
          <a:latin typeface="Pluto Regular" pitchFamily="34" charset="0"/>
        </a:defRPr>
      </a:lvl4pPr>
      <a:lvl5pPr algn="l" rtl="0" eaLnBrk="0" fontAlgn="base" hangingPunct="0">
        <a:lnSpc>
          <a:spcPct val="90000"/>
        </a:lnSpc>
        <a:spcBef>
          <a:spcPct val="0"/>
        </a:spcBef>
        <a:spcAft>
          <a:spcPct val="0"/>
        </a:spcAft>
        <a:defRPr sz="4800" b="1">
          <a:solidFill>
            <a:schemeClr val="tx1"/>
          </a:solidFill>
          <a:latin typeface="Pluto Regular" pitchFamily="34" charset="0"/>
        </a:defRPr>
      </a:lvl5pPr>
      <a:lvl6pPr marL="457200" algn="l" rtl="0" fontAlgn="base">
        <a:lnSpc>
          <a:spcPct val="90000"/>
        </a:lnSpc>
        <a:spcBef>
          <a:spcPct val="0"/>
        </a:spcBef>
        <a:spcAft>
          <a:spcPct val="0"/>
        </a:spcAft>
        <a:defRPr sz="4800" b="1">
          <a:solidFill>
            <a:schemeClr val="tx1"/>
          </a:solidFill>
          <a:latin typeface="Pluto Regular" pitchFamily="34" charset="0"/>
        </a:defRPr>
      </a:lvl6pPr>
      <a:lvl7pPr marL="914400" algn="l" rtl="0" fontAlgn="base">
        <a:lnSpc>
          <a:spcPct val="90000"/>
        </a:lnSpc>
        <a:spcBef>
          <a:spcPct val="0"/>
        </a:spcBef>
        <a:spcAft>
          <a:spcPct val="0"/>
        </a:spcAft>
        <a:defRPr sz="4800" b="1">
          <a:solidFill>
            <a:schemeClr val="tx1"/>
          </a:solidFill>
          <a:latin typeface="Pluto Regular" pitchFamily="34" charset="0"/>
        </a:defRPr>
      </a:lvl7pPr>
      <a:lvl8pPr marL="1371600" algn="l" rtl="0" fontAlgn="base">
        <a:lnSpc>
          <a:spcPct val="90000"/>
        </a:lnSpc>
        <a:spcBef>
          <a:spcPct val="0"/>
        </a:spcBef>
        <a:spcAft>
          <a:spcPct val="0"/>
        </a:spcAft>
        <a:defRPr sz="4800" b="1">
          <a:solidFill>
            <a:schemeClr val="tx1"/>
          </a:solidFill>
          <a:latin typeface="Pluto Regular" pitchFamily="34" charset="0"/>
        </a:defRPr>
      </a:lvl8pPr>
      <a:lvl9pPr marL="1828800" algn="l" rtl="0" fontAlgn="base">
        <a:lnSpc>
          <a:spcPct val="90000"/>
        </a:lnSpc>
        <a:spcBef>
          <a:spcPct val="0"/>
        </a:spcBef>
        <a:spcAft>
          <a:spcPct val="0"/>
        </a:spcAft>
        <a:defRPr sz="4800" b="1">
          <a:solidFill>
            <a:schemeClr val="tx1"/>
          </a:solidFill>
          <a:latin typeface="Pluto Regular"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scotlandsgardens.org" TargetMode="External"/><Relationship Id="rId7"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E8332BB6-E2C8-464D-85B3-707F01EC40A8}"/>
              </a:ext>
            </a:extLst>
          </p:cNvPr>
          <p:cNvSpPr>
            <a:spLocks noGrp="1" noChangeArrowheads="1"/>
          </p:cNvSpPr>
          <p:nvPr>
            <p:ph type="ctrTitle"/>
          </p:nvPr>
        </p:nvSpPr>
        <p:spPr>
          <a:xfrm>
            <a:off x="685800" y="2508296"/>
            <a:ext cx="7772400" cy="2237325"/>
          </a:xfrm>
        </p:spPr>
        <p:txBody>
          <a:bodyPr/>
          <a:lstStyle/>
          <a:p>
            <a:pPr eaLnBrk="1" hangingPunct="1"/>
            <a:r>
              <a:rPr lang="en-US" altLang="en-US" sz="4400" dirty="0"/>
              <a:t>Scotland’s</a:t>
            </a:r>
            <a:r>
              <a:rPr lang="en-US" altLang="en-US" dirty="0"/>
              <a:t> </a:t>
            </a:r>
            <a:br>
              <a:rPr lang="en-US" altLang="en-US" dirty="0"/>
            </a:br>
            <a:r>
              <a:rPr lang="en-US" altLang="en-US" dirty="0"/>
              <a:t>GARDENS</a:t>
            </a:r>
            <a:br>
              <a:rPr lang="en-US" altLang="en-US" dirty="0"/>
            </a:br>
            <a:r>
              <a:rPr lang="en-US" altLang="en-US" sz="4400" dirty="0"/>
              <a:t>Scheme</a:t>
            </a:r>
            <a:br>
              <a:rPr lang="en-US" altLang="en-US" sz="4400" dirty="0"/>
            </a:br>
            <a:br>
              <a:rPr lang="en-US" altLang="en-US" sz="4400" dirty="0"/>
            </a:br>
            <a:r>
              <a:rPr lang="en-US" altLang="en-US" sz="2000" u="sng" dirty="0" err="1"/>
              <a:t>www.scotlandsgardens.org</a:t>
            </a:r>
            <a:endParaRPr lang="en-US" altLang="en-US" sz="2000" u="sn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93D9-8F93-F64A-80CC-89EDE48BF30D}"/>
              </a:ext>
            </a:extLst>
          </p:cNvPr>
          <p:cNvSpPr>
            <a:spLocks noGrp="1"/>
          </p:cNvSpPr>
          <p:nvPr>
            <p:ph type="title"/>
          </p:nvPr>
        </p:nvSpPr>
        <p:spPr/>
        <p:txBody>
          <a:bodyPr rtlCol="0">
            <a:normAutofit/>
          </a:bodyPr>
          <a:lstStyle/>
          <a:p>
            <a:pPr eaLnBrk="1" fontAlgn="auto" hangingPunct="1">
              <a:spcAft>
                <a:spcPts val="0"/>
              </a:spcAft>
              <a:defRPr/>
            </a:pPr>
            <a:r>
              <a:rPr lang="en-US" dirty="0"/>
              <a:t>The</a:t>
            </a:r>
            <a:r>
              <a:rPr lang="en-US" sz="4050" dirty="0"/>
              <a:t> </a:t>
            </a:r>
            <a:r>
              <a:rPr lang="en-US" dirty="0"/>
              <a:t>1960s</a:t>
            </a:r>
            <a:endParaRPr lang="en-US" sz="4050" dirty="0"/>
          </a:p>
        </p:txBody>
      </p:sp>
      <p:sp>
        <p:nvSpPr>
          <p:cNvPr id="20482" name="Content Placeholder 2">
            <a:extLst>
              <a:ext uri="{FF2B5EF4-FFF2-40B4-BE49-F238E27FC236}">
                <a16:creationId xmlns:a16="http://schemas.microsoft.com/office/drawing/2014/main" id="{F69E21CD-C5A7-1945-976D-8DD6CC22E680}"/>
              </a:ext>
            </a:extLst>
          </p:cNvPr>
          <p:cNvSpPr>
            <a:spLocks noGrp="1" noChangeArrowheads="1"/>
          </p:cNvSpPr>
          <p:nvPr>
            <p:ph idx="1"/>
          </p:nvPr>
        </p:nvSpPr>
        <p:spPr/>
        <p:txBody>
          <a:bodyPr/>
          <a:lstStyle/>
          <a:p>
            <a:pPr eaLnBrk="1" hangingPunct="1"/>
            <a:r>
              <a:rPr lang="en-US" altLang="en-US" sz="2700" dirty="0"/>
              <a:t>Charity distribution changes</a:t>
            </a:r>
          </a:p>
          <a:p>
            <a:pPr eaLnBrk="1" hangingPunct="1"/>
            <a:r>
              <a:rPr lang="en-US" altLang="en-US" sz="2700" dirty="0"/>
              <a:t>40% of the funds raise at each garden opening goes to charity of GO choice</a:t>
            </a:r>
          </a:p>
          <a:p>
            <a:pPr eaLnBrk="1" hangingPunct="1"/>
            <a:r>
              <a:rPr lang="en-US" altLang="en-US" sz="2700" dirty="0"/>
              <a:t>60% of the funds (net)</a:t>
            </a:r>
            <a:endParaRPr lang="en-US" altLang="en-US" sz="2400" dirty="0"/>
          </a:p>
          <a:p>
            <a:pPr lvl="1" eaLnBrk="1" hangingPunct="1"/>
            <a:r>
              <a:rPr lang="en-US" altLang="en-US" sz="2400" dirty="0"/>
              <a:t>The Gardeners’ Royal Benevolent Society (Perennial)</a:t>
            </a:r>
          </a:p>
          <a:p>
            <a:pPr lvl="1" eaLnBrk="1" hangingPunct="1"/>
            <a:r>
              <a:rPr lang="en-US" altLang="en-US" sz="2400" dirty="0"/>
              <a:t>The Royal Fund for Gardeners’ Children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grass, nature&#10;&#10;Description automatically generated">
            <a:extLst>
              <a:ext uri="{FF2B5EF4-FFF2-40B4-BE49-F238E27FC236}">
                <a16:creationId xmlns:a16="http://schemas.microsoft.com/office/drawing/2014/main" id="{EEB61637-C44D-544E-9C6D-297D8836A0E2}"/>
              </a:ext>
            </a:extLst>
          </p:cNvPr>
          <p:cNvPicPr>
            <a:picLocks noChangeAspect="1"/>
          </p:cNvPicPr>
          <p:nvPr/>
        </p:nvPicPr>
        <p:blipFill>
          <a:blip r:embed="rId3"/>
          <a:stretch>
            <a:fillRect/>
          </a:stretch>
        </p:blipFill>
        <p:spPr>
          <a:xfrm>
            <a:off x="0" y="-103094"/>
            <a:ext cx="9418917" cy="7064188"/>
          </a:xfrm>
          <a:prstGeom prst="rect">
            <a:avLst/>
          </a:prstGeom>
        </p:spPr>
      </p:pic>
      <p:sp>
        <p:nvSpPr>
          <p:cNvPr id="2" name="Title 1">
            <a:extLst>
              <a:ext uri="{FF2B5EF4-FFF2-40B4-BE49-F238E27FC236}">
                <a16:creationId xmlns:a16="http://schemas.microsoft.com/office/drawing/2014/main" id="{4D7F60B1-A4F8-E040-ABDA-F2AA75204739}"/>
              </a:ext>
            </a:extLst>
          </p:cNvPr>
          <p:cNvSpPr>
            <a:spLocks noGrp="1"/>
          </p:cNvSpPr>
          <p:nvPr>
            <p:ph type="title"/>
          </p:nvPr>
        </p:nvSpPr>
        <p:spPr>
          <a:xfrm>
            <a:off x="7350686" y="5290392"/>
            <a:ext cx="6921500" cy="1325562"/>
          </a:xfrm>
        </p:spPr>
        <p:txBody>
          <a:bodyPr rtlCol="0">
            <a:normAutofit/>
          </a:bodyPr>
          <a:lstStyle/>
          <a:p>
            <a:pPr eaLnBrk="1" fontAlgn="auto" hangingPunct="1">
              <a:spcAft>
                <a:spcPts val="0"/>
              </a:spcAft>
              <a:defRPr/>
            </a:pPr>
            <a:r>
              <a:rPr lang="en-US" dirty="0">
                <a:solidFill>
                  <a:schemeClr val="bg1"/>
                </a:solidFill>
              </a:rPr>
              <a:t>2007</a:t>
            </a:r>
            <a:endParaRPr lang="en-US" sz="4050" dirty="0">
              <a:solidFill>
                <a:schemeClr val="bg1"/>
              </a:solidFill>
            </a:endParaRPr>
          </a:p>
        </p:txBody>
      </p:sp>
      <p:sp>
        <p:nvSpPr>
          <p:cNvPr id="21506" name="Content Placeholder 2">
            <a:extLst>
              <a:ext uri="{FF2B5EF4-FFF2-40B4-BE49-F238E27FC236}">
                <a16:creationId xmlns:a16="http://schemas.microsoft.com/office/drawing/2014/main" id="{84A455C2-D6D5-884A-8D54-A5B34241C73C}"/>
              </a:ext>
            </a:extLst>
          </p:cNvPr>
          <p:cNvSpPr>
            <a:spLocks noGrp="1" noChangeArrowheads="1"/>
          </p:cNvSpPr>
          <p:nvPr>
            <p:ph idx="1"/>
          </p:nvPr>
        </p:nvSpPr>
        <p:spPr>
          <a:xfrm>
            <a:off x="1919568" y="6110754"/>
            <a:ext cx="7886700" cy="4351338"/>
          </a:xfrm>
        </p:spPr>
        <p:txBody>
          <a:bodyPr/>
          <a:lstStyle/>
          <a:p>
            <a:pPr eaLnBrk="1" hangingPunct="1"/>
            <a:r>
              <a:rPr lang="en-US" altLang="en-US" sz="3000" b="1" dirty="0">
                <a:solidFill>
                  <a:schemeClr val="bg1"/>
                </a:solidFill>
              </a:rPr>
              <a:t>Maggie’s Cancer Caring </a:t>
            </a:r>
            <a:r>
              <a:rPr lang="en-US" altLang="en-US" sz="3000" b="1" dirty="0" err="1">
                <a:solidFill>
                  <a:schemeClr val="bg1"/>
                </a:solidFill>
              </a:rPr>
              <a:t>Centres</a:t>
            </a:r>
            <a:endParaRPr lang="en-US" altLang="en-US" sz="3000" b="1"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87639E28-FE27-DF4E-B21E-13A972E20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56"/>
            <a:ext cx="5683250" cy="6138751"/>
          </a:xfrm>
          <a:prstGeom prst="rect">
            <a:avLst/>
          </a:prstGeom>
        </p:spPr>
      </p:pic>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5988050" y="419839"/>
            <a:ext cx="6921500" cy="1325562"/>
          </a:xfrm>
        </p:spPr>
        <p:txBody>
          <a:bodyPr rtlCol="0">
            <a:normAutofit fontScale="90000"/>
          </a:bodyPr>
          <a:lstStyle/>
          <a:p>
            <a:pPr eaLnBrk="1" fontAlgn="auto" hangingPunct="1">
              <a:spcAft>
                <a:spcPts val="0"/>
              </a:spcAft>
              <a:defRPr/>
            </a:pPr>
            <a:r>
              <a:rPr lang="en-US" dirty="0"/>
              <a:t>The </a:t>
            </a:r>
            <a:br>
              <a:rPr lang="en-US" dirty="0"/>
            </a:br>
            <a:r>
              <a:rPr lang="en-US" dirty="0"/>
              <a:t>Gardens</a:t>
            </a:r>
            <a:endParaRPr lang="en-US" sz="4050" dirty="0"/>
          </a:p>
        </p:txBody>
      </p:sp>
      <p:sp>
        <p:nvSpPr>
          <p:cNvPr id="4" name="Content Placeholder 2">
            <a:extLst>
              <a:ext uri="{FF2B5EF4-FFF2-40B4-BE49-F238E27FC236}">
                <a16:creationId xmlns:a16="http://schemas.microsoft.com/office/drawing/2014/main" id="{2F67522F-C7F9-324B-8260-E844EB8D1BB6}"/>
              </a:ext>
            </a:extLst>
          </p:cNvPr>
          <p:cNvSpPr>
            <a:spLocks noGrp="1" noChangeArrowheads="1"/>
          </p:cNvSpPr>
          <p:nvPr>
            <p:ph idx="1"/>
          </p:nvPr>
        </p:nvSpPr>
        <p:spPr>
          <a:xfrm>
            <a:off x="5988050" y="1805669"/>
            <a:ext cx="3027161" cy="4351338"/>
          </a:xfrm>
        </p:spPr>
        <p:txBody>
          <a:bodyPr/>
          <a:lstStyle/>
          <a:p>
            <a:pPr eaLnBrk="1" hangingPunct="1"/>
            <a:r>
              <a:rPr lang="en-US" altLang="en-US" sz="2000" dirty="0"/>
              <a:t>Across Scotland</a:t>
            </a:r>
          </a:p>
          <a:p>
            <a:pPr eaLnBrk="1" hangingPunct="1"/>
            <a:r>
              <a:rPr lang="en-US" altLang="en-US" sz="2000" dirty="0"/>
              <a:t>All shapes and sizes</a:t>
            </a:r>
          </a:p>
          <a:p>
            <a:pPr eaLnBrk="1" hangingPunct="1"/>
            <a:r>
              <a:rPr lang="en-US" altLang="en-US" sz="2000" dirty="0"/>
              <a:t>Villages, allotments, community gardens, stately homes, walled gardens, and many more…</a:t>
            </a:r>
          </a:p>
          <a:p>
            <a:pPr eaLnBrk="1" hangingPunct="1"/>
            <a:r>
              <a:rPr lang="en-US" altLang="en-US" sz="2000" dirty="0"/>
              <a:t>Estimated 44,000 visitors</a:t>
            </a:r>
          </a:p>
          <a:p>
            <a:pPr eaLnBrk="1" hangingPunct="1"/>
            <a:endParaRPr lang="en-US" altLang="en-US" sz="2000" dirty="0"/>
          </a:p>
          <a:p>
            <a:pPr eaLnBrk="1" hangingPunct="1"/>
            <a:endParaRPr lang="en-US" altLang="en-US" sz="2000" dirty="0"/>
          </a:p>
        </p:txBody>
      </p:sp>
    </p:spTree>
    <p:extLst>
      <p:ext uri="{BB962C8B-B14F-4D97-AF65-F5344CB8AC3E}">
        <p14:creationId xmlns:p14="http://schemas.microsoft.com/office/powerpoint/2010/main" val="365905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2551673"/>
            <a:ext cx="9144000" cy="1325562"/>
          </a:xfrm>
        </p:spPr>
        <p:txBody>
          <a:bodyPr rtlCol="0">
            <a:normAutofit/>
          </a:bodyPr>
          <a:lstStyle/>
          <a:p>
            <a:pPr algn="ctr" eaLnBrk="1" fontAlgn="auto" hangingPunct="1">
              <a:spcAft>
                <a:spcPts val="0"/>
              </a:spcAft>
              <a:defRPr/>
            </a:pPr>
            <a:r>
              <a:rPr lang="en-US" sz="5400" b="0" dirty="0">
                <a:latin typeface="Pluto Medium" panose="020B0503020203060204" pitchFamily="34" charset="77"/>
                <a:cs typeface="Apple Chancery" panose="03020702040506060504" pitchFamily="66" charset="-79"/>
              </a:rPr>
              <a:t>Stately Homes</a:t>
            </a:r>
          </a:p>
        </p:txBody>
      </p:sp>
    </p:spTree>
    <p:extLst>
      <p:ext uri="{BB962C8B-B14F-4D97-AF65-F5344CB8AC3E}">
        <p14:creationId xmlns:p14="http://schemas.microsoft.com/office/powerpoint/2010/main" val="232147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FC660-0DF7-8147-B080-381713E4ACCF}"/>
              </a:ext>
            </a:extLst>
          </p:cNvPr>
          <p:cNvSpPr>
            <a:spLocks noGrp="1"/>
          </p:cNvSpPr>
          <p:nvPr>
            <p:ph type="title"/>
          </p:nvPr>
        </p:nvSpPr>
        <p:spPr/>
        <p:txBody>
          <a:bodyPr/>
          <a:lstStyle/>
          <a:p>
            <a:endParaRPr lang="en-US"/>
          </a:p>
        </p:txBody>
      </p:sp>
      <p:pic>
        <p:nvPicPr>
          <p:cNvPr id="4" name="Picture 1">
            <a:extLst>
              <a:ext uri="{FF2B5EF4-FFF2-40B4-BE49-F238E27FC236}">
                <a16:creationId xmlns:a16="http://schemas.microsoft.com/office/drawing/2014/main" id="{E0B708C2-399B-F84F-B43E-3D8BFDA927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418917" cy="70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6A7CCD0-2925-7144-ADA7-83D19522C882}"/>
              </a:ext>
            </a:extLst>
          </p:cNvPr>
          <p:cNvSpPr txBox="1">
            <a:spLocks noChangeArrowheads="1"/>
          </p:cNvSpPr>
          <p:nvPr/>
        </p:nvSpPr>
        <p:spPr bwMode="auto">
          <a:xfrm>
            <a:off x="4287838" y="6321425"/>
            <a:ext cx="471170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a:solidFill>
                  <a:schemeClr val="bg1"/>
                </a:solidFill>
                <a:latin typeface="Arial" panose="020B0604020202020204" pitchFamily="34" charset="0"/>
              </a:rPr>
              <a:t>Glen House, Peebleshire, by Kathy Henry</a:t>
            </a:r>
            <a:endParaRPr lang="en-US" altLang="en-US" sz="1800" b="1">
              <a:solidFill>
                <a:schemeClr val="bg1"/>
              </a:solidFill>
              <a:latin typeface="Arial" panose="020B0604020202020204" pitchFamily="34" charset="0"/>
            </a:endParaRPr>
          </a:p>
        </p:txBody>
      </p:sp>
    </p:spTree>
    <p:extLst>
      <p:ext uri="{BB962C8B-B14F-4D97-AF65-F5344CB8AC3E}">
        <p14:creationId xmlns:p14="http://schemas.microsoft.com/office/powerpoint/2010/main" val="348266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BB2AC-C385-454E-AB0E-93F9BBD489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99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002FC317-6887-DF41-9B19-CE153EC31755}"/>
              </a:ext>
            </a:extLst>
          </p:cNvPr>
          <p:cNvSpPr txBox="1">
            <a:spLocks noChangeArrowheads="1"/>
          </p:cNvSpPr>
          <p:nvPr/>
        </p:nvSpPr>
        <p:spPr bwMode="auto">
          <a:xfrm>
            <a:off x="6334125" y="6375400"/>
            <a:ext cx="2714625"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dirty="0" err="1">
                <a:solidFill>
                  <a:schemeClr val="bg1"/>
                </a:solidFill>
                <a:latin typeface="Arial" panose="020B0604020202020204" pitchFamily="34" charset="0"/>
              </a:rPr>
              <a:t>Gardyne</a:t>
            </a:r>
            <a:r>
              <a:rPr lang="en-GB" altLang="en-US" sz="1800" b="1" dirty="0">
                <a:solidFill>
                  <a:schemeClr val="bg1"/>
                </a:solidFill>
                <a:latin typeface="Arial" panose="020B0604020202020204" pitchFamily="34" charset="0"/>
              </a:rPr>
              <a:t> Castle, Angus</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288545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sky, outdoor, grass&#10;&#10;Description automatically generated">
            <a:extLst>
              <a:ext uri="{FF2B5EF4-FFF2-40B4-BE49-F238E27FC236}">
                <a16:creationId xmlns:a16="http://schemas.microsoft.com/office/drawing/2014/main" id="{9FB9B864-45E2-ED40-AC81-3D2F83C0C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43000"/>
            <a:ext cx="9144000" cy="9144000"/>
          </a:xfrm>
          <a:prstGeom prst="rect">
            <a:avLst/>
          </a:prstGeom>
        </p:spPr>
      </p:pic>
      <p:sp>
        <p:nvSpPr>
          <p:cNvPr id="6" name="Text Box 4">
            <a:extLst>
              <a:ext uri="{FF2B5EF4-FFF2-40B4-BE49-F238E27FC236}">
                <a16:creationId xmlns:a16="http://schemas.microsoft.com/office/drawing/2014/main" id="{E40D5BF3-C29B-0245-91E1-5AB82F26398E}"/>
              </a:ext>
            </a:extLst>
          </p:cNvPr>
          <p:cNvSpPr txBox="1">
            <a:spLocks noChangeArrowheads="1"/>
          </p:cNvSpPr>
          <p:nvPr/>
        </p:nvSpPr>
        <p:spPr bwMode="auto">
          <a:xfrm>
            <a:off x="5784324" y="6032375"/>
            <a:ext cx="3198311"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Portmore, Scottish Borders</a:t>
            </a:r>
            <a:br>
              <a:rPr lang="en-GB" altLang="en-US" sz="1800" b="1" dirty="0">
                <a:solidFill>
                  <a:schemeClr val="bg1"/>
                </a:solidFill>
                <a:latin typeface="Arial" panose="020B0604020202020204" pitchFamily="34" charset="0"/>
              </a:rPr>
            </a:br>
            <a:r>
              <a:rPr lang="en-GB" altLang="en-US" sz="1800" b="1" dirty="0">
                <a:solidFill>
                  <a:schemeClr val="bg1"/>
                </a:solidFill>
                <a:latin typeface="Arial" panose="020B0604020202020204" pitchFamily="34" charset="0"/>
              </a:rPr>
              <a:t>© Kathy Henry</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21682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2551673"/>
            <a:ext cx="9144000" cy="1325562"/>
          </a:xfrm>
        </p:spPr>
        <p:txBody>
          <a:bodyPr rtlCol="0">
            <a:normAutofit/>
          </a:bodyPr>
          <a:lstStyle/>
          <a:p>
            <a:pPr algn="ctr" eaLnBrk="1" fontAlgn="auto" hangingPunct="1">
              <a:spcAft>
                <a:spcPts val="0"/>
              </a:spcAft>
              <a:defRPr/>
            </a:pPr>
            <a:r>
              <a:rPr lang="en-US" sz="5400" b="0" dirty="0">
                <a:latin typeface="Pluto Medium" panose="020B0503020203060204" pitchFamily="34" charset="77"/>
                <a:cs typeface="Apple Chancery" panose="03020702040506060504" pitchFamily="66" charset="-79"/>
              </a:rPr>
              <a:t>Creative Places</a:t>
            </a:r>
          </a:p>
        </p:txBody>
      </p:sp>
    </p:spTree>
    <p:extLst>
      <p:ext uri="{BB962C8B-B14F-4D97-AF65-F5344CB8AC3E}">
        <p14:creationId xmlns:p14="http://schemas.microsoft.com/office/powerpoint/2010/main" val="337749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6ACA4765-17A4-C245-B767-DB19B8E7D90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9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10">
            <a:extLst>
              <a:ext uri="{FF2B5EF4-FFF2-40B4-BE49-F238E27FC236}">
                <a16:creationId xmlns:a16="http://schemas.microsoft.com/office/drawing/2014/main" id="{A54A6FC6-42FF-DA4E-A927-8C5C128A4CAF}"/>
              </a:ext>
            </a:extLst>
          </p:cNvPr>
          <p:cNvSpPr txBox="1">
            <a:spLocks noChangeArrowheads="1"/>
          </p:cNvSpPr>
          <p:nvPr/>
        </p:nvSpPr>
        <p:spPr bwMode="auto">
          <a:xfrm>
            <a:off x="5508625" y="6372225"/>
            <a:ext cx="3527425"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Shepherd House, East Lothian</a:t>
            </a:r>
            <a:endParaRPr lang="en-US" altLang="en-US" sz="1800" b="1" dirty="0">
              <a:solidFill>
                <a:schemeClr val="bg1"/>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tree, outdoor, garden&#10;&#10;Description automatically generated">
            <a:extLst>
              <a:ext uri="{FF2B5EF4-FFF2-40B4-BE49-F238E27FC236}">
                <a16:creationId xmlns:a16="http://schemas.microsoft.com/office/drawing/2014/main" id="{85D863DF-7DEC-DD46-BF09-B74C27E576E4}"/>
              </a:ext>
            </a:extLst>
          </p:cNvPr>
          <p:cNvPicPr>
            <a:picLocks noChangeAspect="1"/>
          </p:cNvPicPr>
          <p:nvPr/>
        </p:nvPicPr>
        <p:blipFill>
          <a:blip r:embed="rId3"/>
          <a:stretch>
            <a:fillRect/>
          </a:stretch>
        </p:blipFill>
        <p:spPr>
          <a:xfrm>
            <a:off x="-35858" y="0"/>
            <a:ext cx="10541955" cy="7135906"/>
          </a:xfrm>
          <a:prstGeom prst="rect">
            <a:avLst/>
          </a:prstGeom>
        </p:spPr>
      </p:pic>
      <p:sp>
        <p:nvSpPr>
          <p:cNvPr id="7" name="Text Box 10">
            <a:extLst>
              <a:ext uri="{FF2B5EF4-FFF2-40B4-BE49-F238E27FC236}">
                <a16:creationId xmlns:a16="http://schemas.microsoft.com/office/drawing/2014/main" id="{502752C0-2BBC-8240-8D91-2B7C63E9EB28}"/>
              </a:ext>
            </a:extLst>
          </p:cNvPr>
          <p:cNvSpPr txBox="1">
            <a:spLocks noChangeArrowheads="1"/>
          </p:cNvSpPr>
          <p:nvPr/>
        </p:nvSpPr>
        <p:spPr bwMode="auto">
          <a:xfrm>
            <a:off x="5616575" y="6211669"/>
            <a:ext cx="3527425"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err="1">
                <a:solidFill>
                  <a:schemeClr val="bg1"/>
                </a:solidFill>
                <a:latin typeface="Arial" panose="020B0604020202020204" pitchFamily="34" charset="0"/>
              </a:rPr>
              <a:t>Broadwoodside</a:t>
            </a:r>
            <a:r>
              <a:rPr lang="en-GB" altLang="en-US" sz="1800" b="1" dirty="0">
                <a:solidFill>
                  <a:schemeClr val="bg1"/>
                </a:solidFill>
                <a:latin typeface="Arial" panose="020B0604020202020204" pitchFamily="34" charset="0"/>
              </a:rPr>
              <a:t>, East Lothian</a:t>
            </a:r>
          </a:p>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By Andrea Jones</a:t>
            </a:r>
            <a:endParaRPr lang="en-US" altLang="en-US" sz="1800" b="1" dirty="0">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6567-5188-7842-A889-AEAEBA6602B5}"/>
              </a:ext>
            </a:extLst>
          </p:cNvPr>
          <p:cNvSpPr>
            <a:spLocks noGrp="1"/>
          </p:cNvSpPr>
          <p:nvPr>
            <p:ph type="title"/>
          </p:nvPr>
        </p:nvSpPr>
        <p:spPr>
          <a:xfrm>
            <a:off x="628650" y="198438"/>
            <a:ext cx="6921500" cy="1325562"/>
          </a:xfrm>
        </p:spPr>
        <p:txBody>
          <a:bodyPr/>
          <a:lstStyle/>
          <a:p>
            <a:r>
              <a:rPr lang="en-US" dirty="0"/>
              <a:t>What we do</a:t>
            </a:r>
          </a:p>
        </p:txBody>
      </p:sp>
      <p:sp>
        <p:nvSpPr>
          <p:cNvPr id="3" name="Content Placeholder 2">
            <a:extLst>
              <a:ext uri="{FF2B5EF4-FFF2-40B4-BE49-F238E27FC236}">
                <a16:creationId xmlns:a16="http://schemas.microsoft.com/office/drawing/2014/main" id="{DEE13036-9B02-8848-B658-A1FC354EA67B}"/>
              </a:ext>
            </a:extLst>
          </p:cNvPr>
          <p:cNvSpPr>
            <a:spLocks noGrp="1"/>
          </p:cNvSpPr>
          <p:nvPr>
            <p:ph idx="1"/>
          </p:nvPr>
        </p:nvSpPr>
        <p:spPr>
          <a:xfrm>
            <a:off x="442564" y="1409449"/>
            <a:ext cx="8258872" cy="2850318"/>
          </a:xfrm>
        </p:spPr>
        <p:txBody>
          <a:bodyPr/>
          <a:lstStyle/>
          <a:p>
            <a:r>
              <a:rPr lang="en-US" sz="2000" dirty="0">
                <a:latin typeface="Pluto Regular" panose="020B0503020203060204" pitchFamily="34" charset="77"/>
              </a:rPr>
              <a:t>We help individuals and </a:t>
            </a:r>
            <a:r>
              <a:rPr lang="en-US" sz="2000" dirty="0" err="1">
                <a:latin typeface="Pluto Regular" panose="020B0503020203060204" pitchFamily="34" charset="77"/>
              </a:rPr>
              <a:t>organisations</a:t>
            </a:r>
            <a:r>
              <a:rPr lang="en-US" sz="2000" dirty="0">
                <a:latin typeface="Pluto Regular" panose="020B0503020203060204" pitchFamily="34" charset="77"/>
              </a:rPr>
              <a:t> to open gardens to the public. </a:t>
            </a:r>
          </a:p>
          <a:p>
            <a:endParaRPr lang="en-US" sz="2000" dirty="0">
              <a:latin typeface="Pluto Regular" panose="020B0503020203060204" pitchFamily="34" charset="77"/>
            </a:endParaRPr>
          </a:p>
          <a:p>
            <a:r>
              <a:rPr lang="en-US" sz="2000" dirty="0">
                <a:latin typeface="Pluto Regular" panose="020B0503020203060204" pitchFamily="34" charset="77"/>
              </a:rPr>
              <a:t>We work with garden owners and volunteers to plan, promote and celebrate garden openings</a:t>
            </a:r>
            <a:br>
              <a:rPr lang="en-US" sz="2000" dirty="0">
                <a:latin typeface="Pluto Regular" panose="020B0503020203060204" pitchFamily="34" charset="77"/>
              </a:rPr>
            </a:br>
            <a:r>
              <a:rPr lang="en-US" sz="2000" dirty="0">
                <a:latin typeface="Pluto Regular" panose="020B0503020203060204" pitchFamily="34" charset="77"/>
              </a:rPr>
              <a:t>  </a:t>
            </a:r>
          </a:p>
          <a:p>
            <a:r>
              <a:rPr lang="en-US" sz="2000" dirty="0">
                <a:latin typeface="Pluto Regular" panose="020B0503020203060204" pitchFamily="34" charset="77"/>
              </a:rPr>
              <a:t>We raise funds for charity through garden gate tickets, plant sales and refreshments.</a:t>
            </a:r>
          </a:p>
          <a:p>
            <a:endParaRPr lang="en-US" sz="2000" dirty="0">
              <a:latin typeface="Pluto Regular" panose="020B0503020203060204" pitchFamily="34" charset="77"/>
            </a:endParaRPr>
          </a:p>
          <a:p>
            <a:r>
              <a:rPr lang="en-US" sz="2000" dirty="0">
                <a:latin typeface="Pluto Regular" panose="020B0503020203060204" pitchFamily="34" charset="77"/>
              </a:rPr>
              <a:t>We make sure funds raised go to those charities supported. </a:t>
            </a:r>
          </a:p>
          <a:p>
            <a:pPr marL="0" indent="0">
              <a:buNone/>
            </a:pPr>
            <a:endParaRPr lang="en-US" sz="2000" dirty="0">
              <a:latin typeface="Pluto Regular" panose="020B0503020203060204" pitchFamily="34" charset="77"/>
            </a:endParaRPr>
          </a:p>
          <a:p>
            <a:endParaRPr lang="en-US" sz="2000" dirty="0">
              <a:latin typeface="Pluto Regular" panose="020B0503020203060204" pitchFamily="34" charset="77"/>
            </a:endParaRPr>
          </a:p>
        </p:txBody>
      </p:sp>
    </p:spTree>
    <p:extLst>
      <p:ext uri="{BB962C8B-B14F-4D97-AF65-F5344CB8AC3E}">
        <p14:creationId xmlns:p14="http://schemas.microsoft.com/office/powerpoint/2010/main" val="3627229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C85B86D-FD7B-5B45-B1F1-349A853E19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4">
            <a:extLst>
              <a:ext uri="{FF2B5EF4-FFF2-40B4-BE49-F238E27FC236}">
                <a16:creationId xmlns:a16="http://schemas.microsoft.com/office/drawing/2014/main" id="{C74FAFD8-48D1-C841-8392-B2E2A4585392}"/>
              </a:ext>
            </a:extLst>
          </p:cNvPr>
          <p:cNvSpPr txBox="1">
            <a:spLocks noChangeArrowheads="1"/>
          </p:cNvSpPr>
          <p:nvPr/>
        </p:nvSpPr>
        <p:spPr bwMode="auto">
          <a:xfrm>
            <a:off x="3314700" y="6311900"/>
            <a:ext cx="5643563"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a:solidFill>
                  <a:schemeClr val="bg1"/>
                </a:solidFill>
                <a:latin typeface="Arial" panose="020B0604020202020204" pitchFamily="34" charset="0"/>
              </a:rPr>
              <a:t>Jupiter Artland, Edinburgh, by Allan Pollok-Morris</a:t>
            </a:r>
            <a:endParaRPr lang="en-US" altLang="en-US" sz="1800" b="1">
              <a:solidFill>
                <a:schemeClr val="bg1"/>
              </a:solidFill>
              <a:latin typeface="Arial" panose="020B0604020202020204" pitchFamily="34" charset="0"/>
            </a:endParaRPr>
          </a:p>
        </p:txBody>
      </p:sp>
    </p:spTree>
    <p:extLst>
      <p:ext uri="{BB962C8B-B14F-4D97-AF65-F5344CB8AC3E}">
        <p14:creationId xmlns:p14="http://schemas.microsoft.com/office/powerpoint/2010/main" val="404576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2551673"/>
            <a:ext cx="9144000" cy="1325562"/>
          </a:xfrm>
        </p:spPr>
        <p:txBody>
          <a:bodyPr rtlCol="0">
            <a:normAutofit/>
          </a:bodyPr>
          <a:lstStyle/>
          <a:p>
            <a:pPr algn="ctr" eaLnBrk="1" fontAlgn="auto" hangingPunct="1">
              <a:spcAft>
                <a:spcPts val="0"/>
              </a:spcAft>
              <a:defRPr/>
            </a:pPr>
            <a:r>
              <a:rPr lang="en-US" sz="5400" b="0" dirty="0">
                <a:latin typeface="Pluto Medium" panose="020B0503020203060204" pitchFamily="34" charset="77"/>
                <a:cs typeface="Apple Chancery" panose="03020702040506060504" pitchFamily="66" charset="-79"/>
              </a:rPr>
              <a:t>Walled Gardens</a:t>
            </a:r>
          </a:p>
        </p:txBody>
      </p:sp>
    </p:spTree>
    <p:extLst>
      <p:ext uri="{BB962C8B-B14F-4D97-AF65-F5344CB8AC3E}">
        <p14:creationId xmlns:p14="http://schemas.microsoft.com/office/powerpoint/2010/main" val="65768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CC72D-7E0E-9A45-B21C-F076AAF2C2B1}"/>
              </a:ext>
            </a:extLst>
          </p:cNvPr>
          <p:cNvPicPr>
            <a:picLocks noChangeAspect="1"/>
          </p:cNvPicPr>
          <p:nvPr/>
        </p:nvPicPr>
        <p:blipFill>
          <a:blip r:embed="rId3" cstate="email">
            <a:extLst>
              <a:ext uri="{28A0092B-C50C-407E-A947-70E740481C1C}">
                <a14:useLocalDpi xmlns:a14="http://schemas.microsoft.com/office/drawing/2010/main"/>
              </a:ext>
            </a:extLst>
          </a:blip>
          <a:srcRect r="-395"/>
          <a:stretch>
            <a:fillRect/>
          </a:stretch>
        </p:blipFill>
        <p:spPr bwMode="auto">
          <a:xfrm>
            <a:off x="-648494" y="0"/>
            <a:ext cx="10440988"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2FE42E0A-383E-7443-89FB-D7CF365FCCF3}"/>
              </a:ext>
            </a:extLst>
          </p:cNvPr>
          <p:cNvSpPr txBox="1">
            <a:spLocks noChangeArrowheads="1"/>
          </p:cNvSpPr>
          <p:nvPr/>
        </p:nvSpPr>
        <p:spPr bwMode="auto">
          <a:xfrm>
            <a:off x="3851275" y="6381750"/>
            <a:ext cx="5172075" cy="37623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dirty="0">
                <a:solidFill>
                  <a:schemeClr val="bg1"/>
                </a:solidFill>
                <a:latin typeface="Arial" panose="020B0604020202020204" pitchFamily="34" charset="0"/>
              </a:rPr>
              <a:t>The Walled Garden Tyninghame, East Lothian</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97090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dirt&#10;&#10;Description automatically generated">
            <a:extLst>
              <a:ext uri="{FF2B5EF4-FFF2-40B4-BE49-F238E27FC236}">
                <a16:creationId xmlns:a16="http://schemas.microsoft.com/office/drawing/2014/main" id="{40A067C7-3AF7-3D4A-A98E-C10FA167BA24}"/>
              </a:ext>
            </a:extLst>
          </p:cNvPr>
          <p:cNvPicPr>
            <a:picLocks noChangeAspect="1"/>
          </p:cNvPicPr>
          <p:nvPr/>
        </p:nvPicPr>
        <p:blipFill>
          <a:blip r:embed="rId3"/>
          <a:stretch>
            <a:fillRect/>
          </a:stretch>
        </p:blipFill>
        <p:spPr>
          <a:xfrm>
            <a:off x="0" y="0"/>
            <a:ext cx="9347200" cy="7010400"/>
          </a:xfrm>
          <a:prstGeom prst="rect">
            <a:avLst/>
          </a:prstGeom>
        </p:spPr>
      </p:pic>
      <p:sp>
        <p:nvSpPr>
          <p:cNvPr id="4" name="Text Box 4">
            <a:extLst>
              <a:ext uri="{FF2B5EF4-FFF2-40B4-BE49-F238E27FC236}">
                <a16:creationId xmlns:a16="http://schemas.microsoft.com/office/drawing/2014/main" id="{85B60029-8734-A74D-BDFE-24C4B056C75F}"/>
              </a:ext>
            </a:extLst>
          </p:cNvPr>
          <p:cNvSpPr txBox="1">
            <a:spLocks noChangeArrowheads="1"/>
          </p:cNvSpPr>
          <p:nvPr/>
        </p:nvSpPr>
        <p:spPr bwMode="auto">
          <a:xfrm>
            <a:off x="4245722" y="6327961"/>
            <a:ext cx="4715778"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dirty="0">
                <a:solidFill>
                  <a:schemeClr val="bg1"/>
                </a:solidFill>
                <a:latin typeface="Arial" panose="020B0604020202020204" pitchFamily="34" charset="0"/>
              </a:rPr>
              <a:t>The Walled Garden </a:t>
            </a:r>
            <a:r>
              <a:rPr lang="en-GB" altLang="en-US" sz="1800" b="1" dirty="0" err="1">
                <a:solidFill>
                  <a:schemeClr val="bg1"/>
                </a:solidFill>
                <a:latin typeface="Arial" panose="020B0604020202020204" pitchFamily="34" charset="0"/>
              </a:rPr>
              <a:t>Shieldhill</a:t>
            </a:r>
            <a:r>
              <a:rPr lang="en-GB" altLang="en-US" sz="1800" b="1" dirty="0">
                <a:solidFill>
                  <a:schemeClr val="bg1"/>
                </a:solidFill>
                <a:latin typeface="Arial" panose="020B0604020202020204" pitchFamily="34" charset="0"/>
              </a:rPr>
              <a:t>, </a:t>
            </a:r>
            <a:r>
              <a:rPr lang="en-GB" altLang="en-US" sz="1800" b="1" dirty="0" err="1">
                <a:solidFill>
                  <a:schemeClr val="bg1"/>
                </a:solidFill>
                <a:latin typeface="Arial" panose="020B0604020202020204" pitchFamily="34" charset="0"/>
              </a:rPr>
              <a:t>Quothquan</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678383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rden with a building in the background&#10;&#10;Description automatically generated with low confidence">
            <a:extLst>
              <a:ext uri="{FF2B5EF4-FFF2-40B4-BE49-F238E27FC236}">
                <a16:creationId xmlns:a16="http://schemas.microsoft.com/office/drawing/2014/main" id="{CA0BADDD-BFDE-694F-9C1D-B74AAF7221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31" y="-93372"/>
            <a:ext cx="10642982" cy="7044744"/>
          </a:xfrm>
          <a:prstGeom prst="rect">
            <a:avLst/>
          </a:prstGeom>
        </p:spPr>
      </p:pic>
      <p:sp>
        <p:nvSpPr>
          <p:cNvPr id="4" name="Text Box 8">
            <a:extLst>
              <a:ext uri="{FF2B5EF4-FFF2-40B4-BE49-F238E27FC236}">
                <a16:creationId xmlns:a16="http://schemas.microsoft.com/office/drawing/2014/main" id="{966210CB-2F5B-8341-9DAF-0CB3EE38F42E}"/>
              </a:ext>
            </a:extLst>
          </p:cNvPr>
          <p:cNvSpPr txBox="1">
            <a:spLocks noChangeArrowheads="1"/>
          </p:cNvSpPr>
          <p:nvPr/>
        </p:nvSpPr>
        <p:spPr bwMode="auto">
          <a:xfrm>
            <a:off x="7105650" y="6102663"/>
            <a:ext cx="2056973"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err="1">
                <a:solidFill>
                  <a:schemeClr val="bg1"/>
                </a:solidFill>
                <a:latin typeface="Arial" panose="020B0604020202020204" pitchFamily="34" charset="0"/>
              </a:rPr>
              <a:t>Glassmount</a:t>
            </a:r>
            <a:r>
              <a:rPr lang="en-GB" altLang="en-US" sz="1800" b="1" dirty="0">
                <a:solidFill>
                  <a:schemeClr val="bg1"/>
                </a:solidFill>
                <a:latin typeface="Arial" panose="020B0604020202020204" pitchFamily="34" charset="0"/>
              </a:rPr>
              <a:t>, Fife</a:t>
            </a:r>
          </a:p>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Irene McLaren</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7851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1891916"/>
            <a:ext cx="9144000" cy="1325562"/>
          </a:xfrm>
        </p:spPr>
        <p:txBody>
          <a:bodyPr rtlCol="0">
            <a:noAutofit/>
          </a:bodyPr>
          <a:lstStyle/>
          <a:p>
            <a:pPr algn="ctr" eaLnBrk="1" fontAlgn="auto" hangingPunct="1">
              <a:spcAft>
                <a:spcPts val="0"/>
              </a:spcAft>
              <a:defRPr/>
            </a:pPr>
            <a:r>
              <a:rPr lang="en-US" sz="5400" b="0" dirty="0">
                <a:latin typeface="Pluto Medium" panose="020B0503020203060204" pitchFamily="34" charset="77"/>
                <a:cs typeface="Apple Chancery" panose="03020702040506060504" pitchFamily="66" charset="-79"/>
              </a:rPr>
              <a:t>Plants People </a:t>
            </a:r>
            <a:br>
              <a:rPr lang="en-US" sz="5400" b="0" dirty="0">
                <a:latin typeface="Pluto Medium" panose="020B0503020203060204" pitchFamily="34" charset="77"/>
                <a:cs typeface="Apple Chancery" panose="03020702040506060504" pitchFamily="66" charset="-79"/>
              </a:rPr>
            </a:br>
            <a:r>
              <a:rPr lang="en-US" sz="5400" b="0" dirty="0">
                <a:latin typeface="Pluto Medium" panose="020B0503020203060204" pitchFamily="34" charset="77"/>
                <a:cs typeface="Apple Chancery" panose="03020702040506060504" pitchFamily="66" charset="-79"/>
              </a:rPr>
              <a:t>&amp; </a:t>
            </a:r>
            <a:br>
              <a:rPr lang="en-US" sz="5400" b="0" dirty="0">
                <a:latin typeface="Pluto Medium" panose="020B0503020203060204" pitchFamily="34" charset="77"/>
                <a:cs typeface="Apple Chancery" panose="03020702040506060504" pitchFamily="66" charset="-79"/>
              </a:rPr>
            </a:br>
            <a:r>
              <a:rPr lang="en-US" sz="5400" b="0" dirty="0">
                <a:latin typeface="Pluto Medium" panose="020B0503020203060204" pitchFamily="34" charset="77"/>
                <a:cs typeface="Apple Chancery" panose="03020702040506060504" pitchFamily="66" charset="-79"/>
              </a:rPr>
              <a:t>National Collections</a:t>
            </a:r>
          </a:p>
        </p:txBody>
      </p:sp>
    </p:spTree>
    <p:extLst>
      <p:ext uri="{BB962C8B-B14F-4D97-AF65-F5344CB8AC3E}">
        <p14:creationId xmlns:p14="http://schemas.microsoft.com/office/powerpoint/2010/main" val="19707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Katherine hard at work! ">
            <a:extLst>
              <a:ext uri="{FF2B5EF4-FFF2-40B4-BE49-F238E27FC236}">
                <a16:creationId xmlns:a16="http://schemas.microsoft.com/office/drawing/2014/main" id="{9F6B5797-7897-384D-9490-CAC634FC6E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6700" y="250825"/>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4" descr="A person sitting in a tree&#10;&#10;Description automatically generated">
            <a:extLst>
              <a:ext uri="{FF2B5EF4-FFF2-40B4-BE49-F238E27FC236}">
                <a16:creationId xmlns:a16="http://schemas.microsoft.com/office/drawing/2014/main" id="{F6598AF5-F2C6-8D48-9541-224DBF57F2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38" y="1519238"/>
            <a:ext cx="28765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6">
            <a:extLst>
              <a:ext uri="{FF2B5EF4-FFF2-40B4-BE49-F238E27FC236}">
                <a16:creationId xmlns:a16="http://schemas.microsoft.com/office/drawing/2014/main" id="{5FB2632B-207A-4940-928B-BCDD9D99EDE4}"/>
              </a:ext>
            </a:extLst>
          </p:cNvPr>
          <p:cNvSpPr txBox="1">
            <a:spLocks noChangeArrowheads="1"/>
          </p:cNvSpPr>
          <p:nvPr/>
        </p:nvSpPr>
        <p:spPr bwMode="auto">
          <a:xfrm>
            <a:off x="4076700" y="3784600"/>
            <a:ext cx="46974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nSpc>
                <a:spcPct val="100000"/>
              </a:lnSpc>
              <a:spcBef>
                <a:spcPct val="0"/>
              </a:spcBef>
              <a:buFontTx/>
              <a:buNone/>
            </a:pPr>
            <a:r>
              <a:rPr lang="en-US" altLang="en-US" sz="2000">
                <a:latin typeface="Calibri" panose="020F0502020204030204" pitchFamily="34" charset="0"/>
              </a:rPr>
              <a:t>Catherine Drummond-Herdman, Megginch Castle, holder of the National Scottish Heritage Apple and Pear and National Scottish Cider Apple collections. The tree is a ‘Bloody Ploughman’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ome flowers&#10;&#10;Description automatically generated with low confidence">
            <a:extLst>
              <a:ext uri="{FF2B5EF4-FFF2-40B4-BE49-F238E27FC236}">
                <a16:creationId xmlns:a16="http://schemas.microsoft.com/office/drawing/2014/main" id="{74D6E0F0-2629-B94B-A703-11825A5A7E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422" y="0"/>
            <a:ext cx="10552240" cy="7010400"/>
          </a:xfrm>
          <a:prstGeom prst="rect">
            <a:avLst/>
          </a:prstGeom>
        </p:spPr>
      </p:pic>
      <p:sp>
        <p:nvSpPr>
          <p:cNvPr id="2" name="Text Box 5">
            <a:extLst>
              <a:ext uri="{FF2B5EF4-FFF2-40B4-BE49-F238E27FC236}">
                <a16:creationId xmlns:a16="http://schemas.microsoft.com/office/drawing/2014/main" id="{25997967-7863-144E-B599-19D66F07A97E}"/>
              </a:ext>
            </a:extLst>
          </p:cNvPr>
          <p:cNvSpPr txBox="1">
            <a:spLocks noChangeArrowheads="1"/>
          </p:cNvSpPr>
          <p:nvPr/>
        </p:nvSpPr>
        <p:spPr bwMode="auto">
          <a:xfrm>
            <a:off x="6142411" y="6357470"/>
            <a:ext cx="3651384"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dirty="0" err="1">
                <a:solidFill>
                  <a:schemeClr val="bg1"/>
                </a:solidFill>
                <a:latin typeface="Arial" panose="020B0604020202020204" pitchFamily="34" charset="0"/>
              </a:rPr>
              <a:t>Bruckhills</a:t>
            </a:r>
            <a:r>
              <a:rPr lang="en-GB" altLang="en-US" sz="1800" b="1" dirty="0">
                <a:solidFill>
                  <a:schemeClr val="bg1"/>
                </a:solidFill>
                <a:latin typeface="Arial" panose="020B0604020202020204" pitchFamily="34" charset="0"/>
              </a:rPr>
              <a:t> Croft, Aberdeenshire</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047783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 garden&#10;&#10;Description automatically generated">
            <a:extLst>
              <a:ext uri="{FF2B5EF4-FFF2-40B4-BE49-F238E27FC236}">
                <a16:creationId xmlns:a16="http://schemas.microsoft.com/office/drawing/2014/main" id="{1DAA5FE4-B171-9E4F-A957-051A66C2BF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486900" cy="7115175"/>
          </a:xfrm>
          <a:prstGeom prst="rect">
            <a:avLst/>
          </a:prstGeom>
        </p:spPr>
      </p:pic>
      <p:sp>
        <p:nvSpPr>
          <p:cNvPr id="4" name="Text Box 5">
            <a:extLst>
              <a:ext uri="{FF2B5EF4-FFF2-40B4-BE49-F238E27FC236}">
                <a16:creationId xmlns:a16="http://schemas.microsoft.com/office/drawing/2014/main" id="{261078C4-07DF-5F43-8013-390938BE0D88}"/>
              </a:ext>
            </a:extLst>
          </p:cNvPr>
          <p:cNvSpPr txBox="1">
            <a:spLocks noChangeArrowheads="1"/>
          </p:cNvSpPr>
          <p:nvPr/>
        </p:nvSpPr>
        <p:spPr bwMode="auto">
          <a:xfrm>
            <a:off x="3724275" y="6289674"/>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Dalswinton Mill, Dumfriesshire</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53573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1590975"/>
            <a:ext cx="9144000" cy="1325562"/>
          </a:xfrm>
        </p:spPr>
        <p:txBody>
          <a:bodyPr rtlCol="0">
            <a:noAutofit/>
          </a:bodyPr>
          <a:lstStyle/>
          <a:p>
            <a:pPr algn="ctr" eaLnBrk="1" fontAlgn="auto" hangingPunct="1">
              <a:spcAft>
                <a:spcPts val="0"/>
              </a:spcAft>
              <a:defRPr/>
            </a:pPr>
            <a:r>
              <a:rPr lang="en-US" sz="5400" dirty="0">
                <a:cs typeface="Apple Chancery" panose="03020702040506060504" pitchFamily="66" charset="-79"/>
              </a:rPr>
              <a:t>Views </a:t>
            </a:r>
            <a:br>
              <a:rPr lang="en-US" sz="5400" dirty="0">
                <a:cs typeface="Apple Chancery" panose="03020702040506060504" pitchFamily="66" charset="-79"/>
              </a:rPr>
            </a:br>
            <a:r>
              <a:rPr lang="en-US" sz="5400" dirty="0">
                <a:cs typeface="Apple Chancery" panose="03020702040506060504" pitchFamily="66" charset="-79"/>
              </a:rPr>
              <a:t>&amp; </a:t>
            </a:r>
            <a:br>
              <a:rPr lang="en-US" sz="5400" dirty="0">
                <a:cs typeface="Apple Chancery" panose="03020702040506060504" pitchFamily="66" charset="-79"/>
              </a:rPr>
            </a:br>
            <a:r>
              <a:rPr lang="en-US" sz="5400" dirty="0">
                <a:cs typeface="Apple Chancery" panose="03020702040506060504" pitchFamily="66" charset="-79"/>
              </a:rPr>
              <a:t>Far-flung Places</a:t>
            </a:r>
          </a:p>
        </p:txBody>
      </p:sp>
    </p:spTree>
    <p:extLst>
      <p:ext uri="{BB962C8B-B14F-4D97-AF65-F5344CB8AC3E}">
        <p14:creationId xmlns:p14="http://schemas.microsoft.com/office/powerpoint/2010/main" val="369057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181D-56DF-C442-8822-BFAD61D73A56}"/>
              </a:ext>
            </a:extLst>
          </p:cNvPr>
          <p:cNvSpPr>
            <a:spLocks noGrp="1"/>
          </p:cNvSpPr>
          <p:nvPr>
            <p:ph type="title"/>
          </p:nvPr>
        </p:nvSpPr>
        <p:spPr/>
        <p:txBody>
          <a:bodyPr/>
          <a:lstStyle/>
          <a:p>
            <a:endParaRPr lang="en-US"/>
          </a:p>
        </p:txBody>
      </p:sp>
      <p:pic>
        <p:nvPicPr>
          <p:cNvPr id="5" name="Content Placeholder 4" descr="A group of people standing behind a sign&#10;&#10;Description automatically generated with low confidence">
            <a:extLst>
              <a:ext uri="{FF2B5EF4-FFF2-40B4-BE49-F238E27FC236}">
                <a16:creationId xmlns:a16="http://schemas.microsoft.com/office/drawing/2014/main" id="{9284FA68-9383-E34A-814B-FE6B3A4524C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57374" y="-100013"/>
            <a:ext cx="12574996" cy="7058025"/>
          </a:xfrm>
        </p:spPr>
      </p:pic>
      <p:sp>
        <p:nvSpPr>
          <p:cNvPr id="6" name="Text Box 5">
            <a:extLst>
              <a:ext uri="{FF2B5EF4-FFF2-40B4-BE49-F238E27FC236}">
                <a16:creationId xmlns:a16="http://schemas.microsoft.com/office/drawing/2014/main" id="{FFF15853-C93F-2945-BA3E-75C11274A55E}"/>
              </a:ext>
            </a:extLst>
          </p:cNvPr>
          <p:cNvSpPr txBox="1">
            <a:spLocks noChangeArrowheads="1"/>
          </p:cNvSpPr>
          <p:nvPr/>
        </p:nvSpPr>
        <p:spPr bwMode="auto">
          <a:xfrm>
            <a:off x="3724275" y="6289674"/>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Our volunteers!</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080343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3B137BCE-F013-F04A-9519-CBEEE8652E6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8">
            <a:extLst>
              <a:ext uri="{FF2B5EF4-FFF2-40B4-BE49-F238E27FC236}">
                <a16:creationId xmlns:a16="http://schemas.microsoft.com/office/drawing/2014/main" id="{2D44DD83-EC14-4849-AF35-1ED4C2F347FF}"/>
              </a:ext>
            </a:extLst>
          </p:cNvPr>
          <p:cNvSpPr txBox="1">
            <a:spLocks noChangeArrowheads="1"/>
          </p:cNvSpPr>
          <p:nvPr/>
        </p:nvSpPr>
        <p:spPr bwMode="auto">
          <a:xfrm>
            <a:off x="4859338" y="6308725"/>
            <a:ext cx="4141787"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a:solidFill>
                  <a:schemeClr val="bg1"/>
                </a:solidFill>
                <a:latin typeface="Arial" panose="020B0604020202020204" pitchFamily="34" charset="0"/>
              </a:rPr>
              <a:t>Nonavaar, Shetland © Andrea Jones</a:t>
            </a:r>
            <a:endParaRPr lang="en-US" altLang="en-US" sz="1800" b="1">
              <a:solidFill>
                <a:schemeClr val="bg1"/>
              </a:solidFill>
              <a:latin typeface="Arial" panose="020B0604020202020204" pitchFamily="34" charset="0"/>
            </a:endParaRPr>
          </a:p>
        </p:txBody>
      </p:sp>
    </p:spTree>
    <p:extLst>
      <p:ext uri="{BB962C8B-B14F-4D97-AF65-F5344CB8AC3E}">
        <p14:creationId xmlns:p14="http://schemas.microsoft.com/office/powerpoint/2010/main" val="34048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641C-B8AD-6F4D-9D76-828720EE1AC0}"/>
              </a:ext>
            </a:extLst>
          </p:cNvPr>
          <p:cNvSpPr>
            <a:spLocks noGrp="1"/>
          </p:cNvSpPr>
          <p:nvPr>
            <p:ph type="title"/>
          </p:nvPr>
        </p:nvSpPr>
        <p:spPr/>
        <p:txBody>
          <a:bodyPr/>
          <a:lstStyle/>
          <a:p>
            <a:endParaRPr lang="en-US"/>
          </a:p>
        </p:txBody>
      </p:sp>
      <p:pic>
        <p:nvPicPr>
          <p:cNvPr id="5" name="Content Placeholder 4" descr="A picture containing outdoor, sky, grass, mountain&#10;&#10;Description automatically generated">
            <a:extLst>
              <a:ext uri="{FF2B5EF4-FFF2-40B4-BE49-F238E27FC236}">
                <a16:creationId xmlns:a16="http://schemas.microsoft.com/office/drawing/2014/main" id="{0CD4B468-EFA4-F147-B002-E29C82A30453}"/>
              </a:ext>
            </a:extLst>
          </p:cNvPr>
          <p:cNvPicPr>
            <a:picLocks noGrp="1" noChangeAspect="1"/>
          </p:cNvPicPr>
          <p:nvPr>
            <p:ph idx="1"/>
          </p:nvPr>
        </p:nvPicPr>
        <p:blipFill>
          <a:blip r:embed="rId3"/>
          <a:stretch>
            <a:fillRect/>
          </a:stretch>
        </p:blipFill>
        <p:spPr>
          <a:xfrm>
            <a:off x="-696012" y="0"/>
            <a:ext cx="10628906" cy="7068222"/>
          </a:xfrm>
        </p:spPr>
      </p:pic>
      <p:sp>
        <p:nvSpPr>
          <p:cNvPr id="6" name="Text Box 10">
            <a:extLst>
              <a:ext uri="{FF2B5EF4-FFF2-40B4-BE49-F238E27FC236}">
                <a16:creationId xmlns:a16="http://schemas.microsoft.com/office/drawing/2014/main" id="{A6304DAB-AD31-F445-9026-8D048D448CA7}"/>
              </a:ext>
            </a:extLst>
          </p:cNvPr>
          <p:cNvSpPr txBox="1">
            <a:spLocks noChangeArrowheads="1"/>
          </p:cNvSpPr>
          <p:nvPr/>
        </p:nvSpPr>
        <p:spPr bwMode="auto">
          <a:xfrm>
            <a:off x="6902916" y="6013231"/>
            <a:ext cx="2241084"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2 </a:t>
            </a:r>
            <a:r>
              <a:rPr lang="en-GB" altLang="en-US" sz="1800" b="1" dirty="0" err="1">
                <a:solidFill>
                  <a:schemeClr val="bg1"/>
                </a:solidFill>
                <a:latin typeface="Arial" panose="020B0604020202020204" pitchFamily="34" charset="0"/>
              </a:rPr>
              <a:t>Durnamuck</a:t>
            </a:r>
            <a:r>
              <a:rPr lang="en-GB" altLang="en-US" sz="1800" b="1" dirty="0">
                <a:solidFill>
                  <a:schemeClr val="bg1"/>
                </a:solidFill>
                <a:latin typeface="Arial" panose="020B0604020202020204" pitchFamily="34" charset="0"/>
              </a:rPr>
              <a:t>, Little Loch Broom</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691114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E77A-67ED-1B47-85E3-FEDE9FD57A76}"/>
              </a:ext>
            </a:extLst>
          </p:cNvPr>
          <p:cNvSpPr>
            <a:spLocks noGrp="1"/>
          </p:cNvSpPr>
          <p:nvPr>
            <p:ph type="title"/>
          </p:nvPr>
        </p:nvSpPr>
        <p:spPr/>
        <p:txBody>
          <a:bodyPr/>
          <a:lstStyle/>
          <a:p>
            <a:endParaRPr lang="en-US"/>
          </a:p>
        </p:txBody>
      </p:sp>
      <p:pic>
        <p:nvPicPr>
          <p:cNvPr id="5" name="Content Placeholder 4" descr="A picture containing grass, tree, outdoor, garden&#10;&#10;Description automatically generated">
            <a:extLst>
              <a:ext uri="{FF2B5EF4-FFF2-40B4-BE49-F238E27FC236}">
                <a16:creationId xmlns:a16="http://schemas.microsoft.com/office/drawing/2014/main" id="{A8600EE7-7692-D445-8FA5-9D24A23CA62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3059" y="-85725"/>
            <a:ext cx="9907059" cy="7430294"/>
          </a:xfrm>
        </p:spPr>
      </p:pic>
      <p:sp>
        <p:nvSpPr>
          <p:cNvPr id="6" name="Text Box 10">
            <a:extLst>
              <a:ext uri="{FF2B5EF4-FFF2-40B4-BE49-F238E27FC236}">
                <a16:creationId xmlns:a16="http://schemas.microsoft.com/office/drawing/2014/main" id="{F0CD677A-36E0-CA40-83B0-07C3264FEC6A}"/>
              </a:ext>
            </a:extLst>
          </p:cNvPr>
          <p:cNvSpPr txBox="1">
            <a:spLocks noChangeArrowheads="1"/>
          </p:cNvSpPr>
          <p:nvPr/>
        </p:nvSpPr>
        <p:spPr bwMode="auto">
          <a:xfrm>
            <a:off x="6645741" y="6336396"/>
            <a:ext cx="2241084"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err="1">
                <a:solidFill>
                  <a:schemeClr val="bg1"/>
                </a:solidFill>
                <a:latin typeface="Arial" panose="020B0604020202020204" pitchFamily="34" charset="0"/>
              </a:rPr>
              <a:t>Langwell</a:t>
            </a:r>
            <a:r>
              <a:rPr lang="en-GB" altLang="en-US" sz="1800" b="1" dirty="0">
                <a:solidFill>
                  <a:schemeClr val="bg1"/>
                </a:solidFill>
                <a:latin typeface="Arial" panose="020B0604020202020204" pitchFamily="34" charset="0"/>
              </a:rPr>
              <a:t>,</a:t>
            </a:r>
          </a:p>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Caithness</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555302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5E8D-29A6-8343-91AA-06B4069ECC40}"/>
              </a:ext>
            </a:extLst>
          </p:cNvPr>
          <p:cNvSpPr>
            <a:spLocks noGrp="1"/>
          </p:cNvSpPr>
          <p:nvPr>
            <p:ph type="title"/>
          </p:nvPr>
        </p:nvSpPr>
        <p:spPr>
          <a:xfrm>
            <a:off x="0" y="2551673"/>
            <a:ext cx="9144000" cy="1325562"/>
          </a:xfrm>
        </p:spPr>
        <p:txBody>
          <a:bodyPr rtlCol="0">
            <a:noAutofit/>
          </a:bodyPr>
          <a:lstStyle/>
          <a:p>
            <a:pPr algn="ctr" eaLnBrk="1" fontAlgn="auto" hangingPunct="1">
              <a:spcAft>
                <a:spcPts val="0"/>
              </a:spcAft>
              <a:defRPr/>
            </a:pPr>
            <a:r>
              <a:rPr lang="en-US" sz="5400" b="0" dirty="0">
                <a:latin typeface="Pluto Medium" panose="020B0503020203060204" pitchFamily="34" charset="77"/>
                <a:cs typeface="Apple Chancery" panose="03020702040506060504" pitchFamily="66" charset="-79"/>
              </a:rPr>
              <a:t>Curated </a:t>
            </a:r>
            <a:br>
              <a:rPr lang="en-US" sz="5400" b="0" dirty="0">
                <a:latin typeface="Pluto Medium" panose="020B0503020203060204" pitchFamily="34" charset="77"/>
                <a:cs typeface="Apple Chancery" panose="03020702040506060504" pitchFamily="66" charset="-79"/>
              </a:rPr>
            </a:br>
            <a:r>
              <a:rPr lang="en-US" sz="5400" b="0" dirty="0">
                <a:latin typeface="Pluto Medium" panose="020B0503020203060204" pitchFamily="34" charset="77"/>
                <a:cs typeface="Apple Chancery" panose="03020702040506060504" pitchFamily="66" charset="-79"/>
              </a:rPr>
              <a:t>Collections</a:t>
            </a:r>
          </a:p>
        </p:txBody>
      </p:sp>
    </p:spTree>
    <p:extLst>
      <p:ext uri="{BB962C8B-B14F-4D97-AF65-F5344CB8AC3E}">
        <p14:creationId xmlns:p14="http://schemas.microsoft.com/office/powerpoint/2010/main" val="3798093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0ED7842-9A57-924B-BC40-6157CA267C7A}"/>
              </a:ext>
            </a:extLst>
          </p:cNvPr>
          <p:cNvSpPr>
            <a:spLocks noGrp="1" noChangeArrowheads="1"/>
          </p:cNvSpPr>
          <p:nvPr>
            <p:ph type="title"/>
          </p:nvPr>
        </p:nvSpPr>
        <p:spPr>
          <a:xfrm>
            <a:off x="628649" y="211317"/>
            <a:ext cx="8051711" cy="1325562"/>
          </a:xfrm>
        </p:spPr>
        <p:txBody>
          <a:bodyPr/>
          <a:lstStyle/>
          <a:p>
            <a:pPr eaLnBrk="1" hangingPunct="1"/>
            <a:r>
              <a:rPr lang="en-US" altLang="en-US" dirty="0"/>
              <a:t>Dundee &amp; Angus Trail</a:t>
            </a:r>
          </a:p>
        </p:txBody>
      </p:sp>
      <p:sp>
        <p:nvSpPr>
          <p:cNvPr id="26626" name="Content Placeholder 2">
            <a:extLst>
              <a:ext uri="{FF2B5EF4-FFF2-40B4-BE49-F238E27FC236}">
                <a16:creationId xmlns:a16="http://schemas.microsoft.com/office/drawing/2014/main" id="{56866B3F-62D7-7041-8DED-CFDC9EE183A2}"/>
              </a:ext>
            </a:extLst>
          </p:cNvPr>
          <p:cNvSpPr>
            <a:spLocks noGrp="1" noChangeArrowheads="1"/>
          </p:cNvSpPr>
          <p:nvPr>
            <p:ph idx="1"/>
          </p:nvPr>
        </p:nvSpPr>
        <p:spPr>
          <a:xfrm>
            <a:off x="628649" y="1289051"/>
            <a:ext cx="7886700" cy="1325562"/>
          </a:xfrm>
        </p:spPr>
        <p:txBody>
          <a:bodyPr/>
          <a:lstStyle/>
          <a:p>
            <a:pPr eaLnBrk="1" hangingPunct="1"/>
            <a:r>
              <a:rPr lang="en-US" altLang="en-US" sz="2000" dirty="0"/>
              <a:t>A special collection of 15 gardens open Thursdays/Fridays and Saturdays in June</a:t>
            </a:r>
          </a:p>
          <a:p>
            <a:pPr eaLnBrk="1" hangingPunct="1"/>
            <a:r>
              <a:rPr lang="en-US" altLang="en-US" sz="2000" dirty="0"/>
              <a:t>£20 ticket giving flexible access to gardens</a:t>
            </a:r>
          </a:p>
          <a:p>
            <a:pPr eaLnBrk="1" hangingPunct="1"/>
            <a:endParaRPr lang="en-US" altLang="en-US" sz="2000" dirty="0"/>
          </a:p>
          <a:p>
            <a:pPr eaLnBrk="1" hangingPunct="1"/>
            <a:endParaRPr lang="en-US" altLang="en-US" sz="2000" dirty="0"/>
          </a:p>
          <a:p>
            <a:pPr marL="0" indent="0" eaLnBrk="1" hangingPunct="1">
              <a:buNone/>
            </a:pPr>
            <a:endParaRPr lang="en-US" altLang="en-US" sz="3000" dirty="0"/>
          </a:p>
        </p:txBody>
      </p:sp>
      <p:pic>
        <p:nvPicPr>
          <p:cNvPr id="3" name="Picture 2" descr="A picture containing tree, outdoor, flower, plant&#10;&#10;Description automatically generated">
            <a:extLst>
              <a:ext uri="{FF2B5EF4-FFF2-40B4-BE49-F238E27FC236}">
                <a16:creationId xmlns:a16="http://schemas.microsoft.com/office/drawing/2014/main" id="{900540A3-2CEF-BB43-8C01-5565FADE85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7102" y="2614613"/>
            <a:ext cx="2697935" cy="3361879"/>
          </a:xfrm>
          <a:prstGeom prst="rect">
            <a:avLst/>
          </a:prstGeom>
        </p:spPr>
      </p:pic>
      <p:pic>
        <p:nvPicPr>
          <p:cNvPr id="7" name="Picture 6">
            <a:extLst>
              <a:ext uri="{FF2B5EF4-FFF2-40B4-BE49-F238E27FC236}">
                <a16:creationId xmlns:a16="http://schemas.microsoft.com/office/drawing/2014/main" id="{49D3045F-A3C2-AF48-9E04-96BBE5CE83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250" y="2614613"/>
            <a:ext cx="2241252" cy="3361878"/>
          </a:xfrm>
          <a:prstGeom prst="rect">
            <a:avLst/>
          </a:prstGeom>
        </p:spPr>
      </p:pic>
    </p:spTree>
    <p:extLst>
      <p:ext uri="{BB962C8B-B14F-4D97-AF65-F5344CB8AC3E}">
        <p14:creationId xmlns:p14="http://schemas.microsoft.com/office/powerpoint/2010/main" val="2357421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98AC6359-9EC6-7E4D-9A13-48FC823FE4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5">
            <a:extLst>
              <a:ext uri="{FF2B5EF4-FFF2-40B4-BE49-F238E27FC236}">
                <a16:creationId xmlns:a16="http://schemas.microsoft.com/office/drawing/2014/main" id="{94068BBF-1D01-1C43-A972-7015C3B7EBE3}"/>
              </a:ext>
            </a:extLst>
          </p:cNvPr>
          <p:cNvSpPr txBox="1">
            <a:spLocks noChangeArrowheads="1"/>
          </p:cNvSpPr>
          <p:nvPr/>
        </p:nvSpPr>
        <p:spPr bwMode="auto">
          <a:xfrm>
            <a:off x="4086225" y="6381750"/>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North Lodge, </a:t>
            </a:r>
            <a:r>
              <a:rPr lang="en-GB" altLang="en-US" sz="1800" b="1" dirty="0" err="1">
                <a:solidFill>
                  <a:schemeClr val="bg1"/>
                </a:solidFill>
                <a:latin typeface="Arial" panose="020B0604020202020204" pitchFamily="34" charset="0"/>
              </a:rPr>
              <a:t>Edzell</a:t>
            </a:r>
            <a:r>
              <a:rPr lang="en-GB" altLang="en-US" sz="1800" b="1" dirty="0">
                <a:solidFill>
                  <a:schemeClr val="bg1"/>
                </a:solidFill>
                <a:latin typeface="Arial" panose="020B0604020202020204" pitchFamily="34" charset="0"/>
              </a:rPr>
              <a:t>, Angus &amp; Dundee Trail</a:t>
            </a:r>
            <a:endParaRPr lang="en-US" altLang="en-US" sz="1800" b="1" dirty="0">
              <a:solidFill>
                <a:schemeClr val="bg1"/>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0ED7842-9A57-924B-BC40-6157CA267C7A}"/>
              </a:ext>
            </a:extLst>
          </p:cNvPr>
          <p:cNvSpPr>
            <a:spLocks noGrp="1" noChangeArrowheads="1"/>
          </p:cNvSpPr>
          <p:nvPr>
            <p:ph type="title"/>
          </p:nvPr>
        </p:nvSpPr>
        <p:spPr>
          <a:xfrm>
            <a:off x="628649" y="211317"/>
            <a:ext cx="8051711" cy="1325562"/>
          </a:xfrm>
        </p:spPr>
        <p:txBody>
          <a:bodyPr/>
          <a:lstStyle/>
          <a:p>
            <a:pPr eaLnBrk="1" hangingPunct="1"/>
            <a:r>
              <a:rPr lang="en-US" altLang="en-US" dirty="0"/>
              <a:t>Groups &amp; Villages</a:t>
            </a:r>
          </a:p>
        </p:txBody>
      </p:sp>
      <p:sp>
        <p:nvSpPr>
          <p:cNvPr id="26626" name="Content Placeholder 2">
            <a:extLst>
              <a:ext uri="{FF2B5EF4-FFF2-40B4-BE49-F238E27FC236}">
                <a16:creationId xmlns:a16="http://schemas.microsoft.com/office/drawing/2014/main" id="{56866B3F-62D7-7041-8DED-CFDC9EE183A2}"/>
              </a:ext>
            </a:extLst>
          </p:cNvPr>
          <p:cNvSpPr>
            <a:spLocks noGrp="1" noChangeArrowheads="1"/>
          </p:cNvSpPr>
          <p:nvPr>
            <p:ph idx="1"/>
          </p:nvPr>
        </p:nvSpPr>
        <p:spPr>
          <a:xfrm>
            <a:off x="628650" y="1253331"/>
            <a:ext cx="7886700" cy="4351338"/>
          </a:xfrm>
        </p:spPr>
        <p:txBody>
          <a:bodyPr/>
          <a:lstStyle/>
          <a:p>
            <a:pPr eaLnBrk="1" hangingPunct="1"/>
            <a:r>
              <a:rPr lang="en-US" altLang="en-US" sz="2000" dirty="0"/>
              <a:t>39 groups and villages opening through June to August</a:t>
            </a:r>
          </a:p>
          <a:p>
            <a:pPr eaLnBrk="1" hangingPunct="1"/>
            <a:endParaRPr lang="en-US" altLang="en-US" sz="2000" dirty="0"/>
          </a:p>
          <a:p>
            <a:pPr eaLnBrk="1" hangingPunct="1"/>
            <a:endParaRPr lang="en-US" altLang="en-US" sz="3000" dirty="0"/>
          </a:p>
        </p:txBody>
      </p:sp>
      <p:pic>
        <p:nvPicPr>
          <p:cNvPr id="3" name="Picture 2" descr="A picture containing tree, outdoor, sky, plant&#10;&#10;Description automatically generated">
            <a:extLst>
              <a:ext uri="{FF2B5EF4-FFF2-40B4-BE49-F238E27FC236}">
                <a16:creationId xmlns:a16="http://schemas.microsoft.com/office/drawing/2014/main" id="{CC10BF62-A34D-6941-8B08-8152E3F2F7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089" y="1699860"/>
            <a:ext cx="6372225" cy="4231620"/>
          </a:xfrm>
          <a:prstGeom prst="rect">
            <a:avLst/>
          </a:prstGeom>
        </p:spPr>
      </p:pic>
      <p:sp>
        <p:nvSpPr>
          <p:cNvPr id="6" name="Text Box 5">
            <a:extLst>
              <a:ext uri="{FF2B5EF4-FFF2-40B4-BE49-F238E27FC236}">
                <a16:creationId xmlns:a16="http://schemas.microsoft.com/office/drawing/2014/main" id="{B40C600F-B4DC-9448-8874-719B0E7D58D1}"/>
              </a:ext>
            </a:extLst>
          </p:cNvPr>
          <p:cNvSpPr txBox="1">
            <a:spLocks noChangeArrowheads="1"/>
          </p:cNvSpPr>
          <p:nvPr/>
        </p:nvSpPr>
        <p:spPr bwMode="auto">
          <a:xfrm>
            <a:off x="2251364" y="5561592"/>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Marlfield Gardens, Berwickshire</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46674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C266-4870-DE40-B537-CE0AB1442752}"/>
              </a:ext>
            </a:extLst>
          </p:cNvPr>
          <p:cNvSpPr>
            <a:spLocks noGrp="1"/>
          </p:cNvSpPr>
          <p:nvPr>
            <p:ph type="title"/>
          </p:nvPr>
        </p:nvSpPr>
        <p:spPr/>
        <p:txBody>
          <a:bodyPr/>
          <a:lstStyle/>
          <a:p>
            <a:endParaRPr lang="en-US"/>
          </a:p>
        </p:txBody>
      </p:sp>
      <p:pic>
        <p:nvPicPr>
          <p:cNvPr id="5" name="Content Placeholder 4" descr="A picture containing tree, outdoor, flower, plant&#10;&#10;Description automatically generated">
            <a:extLst>
              <a:ext uri="{FF2B5EF4-FFF2-40B4-BE49-F238E27FC236}">
                <a16:creationId xmlns:a16="http://schemas.microsoft.com/office/drawing/2014/main" id="{572F8EB3-D389-6643-883A-D480B054C080}"/>
              </a:ext>
            </a:extLst>
          </p:cNvPr>
          <p:cNvPicPr>
            <a:picLocks noGrp="1" noChangeAspect="1"/>
          </p:cNvPicPr>
          <p:nvPr>
            <p:ph idx="1"/>
          </p:nvPr>
        </p:nvPicPr>
        <p:blipFill>
          <a:blip r:embed="rId2"/>
          <a:stretch>
            <a:fillRect/>
          </a:stretch>
        </p:blipFill>
        <p:spPr>
          <a:xfrm>
            <a:off x="-763059" y="0"/>
            <a:ext cx="9907059" cy="7430294"/>
          </a:xfrm>
        </p:spPr>
      </p:pic>
      <p:sp>
        <p:nvSpPr>
          <p:cNvPr id="6" name="Text Box 5">
            <a:extLst>
              <a:ext uri="{FF2B5EF4-FFF2-40B4-BE49-F238E27FC236}">
                <a16:creationId xmlns:a16="http://schemas.microsoft.com/office/drawing/2014/main" id="{09B68157-4554-BE42-8205-4B9F0AC111B3}"/>
              </a:ext>
            </a:extLst>
          </p:cNvPr>
          <p:cNvSpPr txBox="1">
            <a:spLocks noChangeArrowheads="1"/>
          </p:cNvSpPr>
          <p:nvPr/>
        </p:nvSpPr>
        <p:spPr bwMode="auto">
          <a:xfrm>
            <a:off x="3724275" y="6289674"/>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Gardens of the Highest Villages</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98282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2C82E4C5-CC2B-DB4B-B1C9-F11DB1B708C8}"/>
              </a:ext>
            </a:extLst>
          </p:cNvPr>
          <p:cNvSpPr>
            <a:spLocks noGrp="1" noChangeArrowheads="1"/>
          </p:cNvSpPr>
          <p:nvPr>
            <p:ph type="title"/>
          </p:nvPr>
        </p:nvSpPr>
        <p:spPr>
          <a:xfrm>
            <a:off x="628650" y="122238"/>
            <a:ext cx="6921500" cy="1325562"/>
          </a:xfrm>
        </p:spPr>
        <p:txBody>
          <a:bodyPr/>
          <a:lstStyle/>
          <a:p>
            <a:pPr eaLnBrk="1" hangingPunct="1"/>
            <a:r>
              <a:rPr lang="en-US" altLang="en-US" dirty="0"/>
              <a:t>Get Involved</a:t>
            </a:r>
          </a:p>
        </p:txBody>
      </p:sp>
      <p:sp>
        <p:nvSpPr>
          <p:cNvPr id="47106" name="Content Placeholder 2">
            <a:extLst>
              <a:ext uri="{FF2B5EF4-FFF2-40B4-BE49-F238E27FC236}">
                <a16:creationId xmlns:a16="http://schemas.microsoft.com/office/drawing/2014/main" id="{A1DAD9B5-DAEE-EC49-91DC-148AABDA9EA6}"/>
              </a:ext>
            </a:extLst>
          </p:cNvPr>
          <p:cNvSpPr>
            <a:spLocks noGrp="1" noChangeArrowheads="1"/>
          </p:cNvSpPr>
          <p:nvPr>
            <p:ph idx="1"/>
          </p:nvPr>
        </p:nvSpPr>
        <p:spPr>
          <a:xfrm>
            <a:off x="628650" y="1447800"/>
            <a:ext cx="7886700" cy="4351338"/>
          </a:xfrm>
        </p:spPr>
        <p:txBody>
          <a:bodyPr/>
          <a:lstStyle/>
          <a:p>
            <a:pPr eaLnBrk="1" hangingPunct="1"/>
            <a:r>
              <a:rPr lang="en-US" altLang="en-US" sz="3000" dirty="0"/>
              <a:t>Open your garden – or encourage someone else!</a:t>
            </a:r>
          </a:p>
          <a:p>
            <a:pPr eaLnBrk="1" hangingPunct="1"/>
            <a:r>
              <a:rPr lang="en-US" altLang="en-US" sz="3000" dirty="0"/>
              <a:t>Visit a garden (or two or three…)</a:t>
            </a:r>
          </a:p>
          <a:p>
            <a:pPr eaLnBrk="1" hangingPunct="1"/>
            <a:r>
              <a:rPr lang="en-US" altLang="en-US" sz="3000" dirty="0"/>
              <a:t>Help on an Open Day</a:t>
            </a:r>
          </a:p>
          <a:p>
            <a:pPr eaLnBrk="1" hangingPunct="1"/>
            <a:r>
              <a:rPr lang="en-US" altLang="en-US" sz="3000" dirty="0"/>
              <a:t>Join a local group of volunteers</a:t>
            </a:r>
          </a:p>
          <a:p>
            <a:pPr lvl="1" eaLnBrk="1" hangingPunct="1"/>
            <a:r>
              <a:rPr lang="en-US" altLang="en-US" sz="2400" dirty="0"/>
              <a:t>Love gardens?</a:t>
            </a:r>
          </a:p>
          <a:p>
            <a:pPr lvl="1" eaLnBrk="1" hangingPunct="1"/>
            <a:r>
              <a:rPr lang="en-US" altLang="en-US" sz="2400" dirty="0"/>
              <a:t>Marketing skills?</a:t>
            </a:r>
          </a:p>
          <a:p>
            <a:pPr lvl="1" eaLnBrk="1" hangingPunct="1"/>
            <a:r>
              <a:rPr lang="en-US" altLang="en-US" sz="2400" dirty="0"/>
              <a:t>Social media skills?</a:t>
            </a:r>
          </a:p>
          <a:p>
            <a:pPr lvl="1" eaLnBrk="1" hangingPunct="1"/>
            <a:r>
              <a:rPr lang="en-US" altLang="en-US" sz="2400" dirty="0"/>
              <a:t>Enjoy working as part of a team? </a:t>
            </a:r>
          </a:p>
          <a:p>
            <a:pPr lvl="1" eaLnBrk="1" hangingPunct="1"/>
            <a:r>
              <a:rPr lang="en-US" altLang="en-US" sz="2400" dirty="0"/>
              <a:t>Love baking?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16E7D09-52BD-314D-BB3C-E07CE697EF01}"/>
              </a:ext>
            </a:extLst>
          </p:cNvPr>
          <p:cNvSpPr>
            <a:spLocks noGrp="1" noChangeArrowheads="1"/>
          </p:cNvSpPr>
          <p:nvPr>
            <p:ph type="title"/>
          </p:nvPr>
        </p:nvSpPr>
        <p:spPr/>
        <p:txBody>
          <a:bodyPr/>
          <a:lstStyle/>
          <a:p>
            <a:pPr eaLnBrk="1" hangingPunct="1"/>
            <a:r>
              <a:rPr lang="en-US" altLang="en-US"/>
              <a:t>Selecting Gardens</a:t>
            </a:r>
          </a:p>
        </p:txBody>
      </p:sp>
      <p:sp>
        <p:nvSpPr>
          <p:cNvPr id="30722" name="Content Placeholder 2">
            <a:extLst>
              <a:ext uri="{FF2B5EF4-FFF2-40B4-BE49-F238E27FC236}">
                <a16:creationId xmlns:a16="http://schemas.microsoft.com/office/drawing/2014/main" id="{0E137A54-B0C1-B14E-ABFD-DC0BA4862E42}"/>
              </a:ext>
            </a:extLst>
          </p:cNvPr>
          <p:cNvSpPr>
            <a:spLocks noGrp="1" noChangeArrowheads="1"/>
          </p:cNvSpPr>
          <p:nvPr>
            <p:ph idx="1"/>
          </p:nvPr>
        </p:nvSpPr>
        <p:spPr/>
        <p:txBody>
          <a:bodyPr/>
          <a:lstStyle/>
          <a:p>
            <a:pPr eaLnBrk="1" hangingPunct="1"/>
            <a:r>
              <a:rPr lang="en-US" altLang="en-US" sz="3000" dirty="0"/>
              <a:t>Willingness to open</a:t>
            </a:r>
          </a:p>
          <a:p>
            <a:pPr eaLnBrk="1" hangingPunct="1"/>
            <a:r>
              <a:rPr lang="en-US" altLang="en-US" sz="3000" dirty="0"/>
              <a:t>‘Loved’ gardens</a:t>
            </a:r>
          </a:p>
          <a:p>
            <a:pPr eaLnBrk="1" hangingPunct="1"/>
            <a:r>
              <a:rPr lang="en-US" altLang="en-US" sz="3000" dirty="0"/>
              <a:t>Good standard</a:t>
            </a:r>
          </a:p>
          <a:p>
            <a:pPr eaLnBrk="1" hangingPunct="1"/>
            <a:r>
              <a:rPr lang="en-US" altLang="en-US" sz="3000" dirty="0"/>
              <a:t>Horticultural interest</a:t>
            </a:r>
          </a:p>
          <a:p>
            <a:pPr eaLnBrk="1" hangingPunct="1"/>
            <a:r>
              <a:rPr lang="en-US" altLang="en-US" sz="3000" dirty="0"/>
              <a:t>45 minutes of interest – alone or grouped with other gardens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7F40-D201-8B41-A36A-5B115C269387}"/>
              </a:ext>
            </a:extLst>
          </p:cNvPr>
          <p:cNvSpPr>
            <a:spLocks noGrp="1"/>
          </p:cNvSpPr>
          <p:nvPr>
            <p:ph type="title"/>
          </p:nvPr>
        </p:nvSpPr>
        <p:spPr>
          <a:xfrm>
            <a:off x="628650" y="303946"/>
            <a:ext cx="6921500" cy="1325562"/>
          </a:xfrm>
        </p:spPr>
        <p:txBody>
          <a:bodyPr rtlCol="0">
            <a:normAutofit/>
          </a:bodyPr>
          <a:lstStyle/>
          <a:p>
            <a:pPr eaLnBrk="1" fontAlgn="auto" hangingPunct="1">
              <a:spcAft>
                <a:spcPts val="0"/>
              </a:spcAft>
              <a:defRPr/>
            </a:pPr>
            <a:r>
              <a:rPr lang="en-US" dirty="0"/>
              <a:t>Introduction</a:t>
            </a:r>
            <a:endParaRPr lang="en-US" sz="4050" dirty="0"/>
          </a:p>
        </p:txBody>
      </p:sp>
      <p:sp>
        <p:nvSpPr>
          <p:cNvPr id="10242" name="Content Placeholder 2">
            <a:extLst>
              <a:ext uri="{FF2B5EF4-FFF2-40B4-BE49-F238E27FC236}">
                <a16:creationId xmlns:a16="http://schemas.microsoft.com/office/drawing/2014/main" id="{BED4BF02-BDED-D649-B50A-6396C403B11D}"/>
              </a:ext>
            </a:extLst>
          </p:cNvPr>
          <p:cNvSpPr>
            <a:spLocks noGrp="1" noChangeArrowheads="1"/>
          </p:cNvSpPr>
          <p:nvPr>
            <p:ph idx="1"/>
          </p:nvPr>
        </p:nvSpPr>
        <p:spPr/>
        <p:txBody>
          <a:bodyPr/>
          <a:lstStyle/>
          <a:p>
            <a:pPr eaLnBrk="1" hangingPunct="1">
              <a:spcBef>
                <a:spcPts val="1200"/>
              </a:spcBef>
            </a:pPr>
            <a:r>
              <a:rPr lang="en-US" altLang="en-US" sz="3000" dirty="0"/>
              <a:t>Created in 1931 (celebrating 90 years!)</a:t>
            </a:r>
          </a:p>
          <a:p>
            <a:pPr eaLnBrk="1" hangingPunct="1">
              <a:spcBef>
                <a:spcPts val="1200"/>
              </a:spcBef>
            </a:pPr>
            <a:r>
              <a:rPr lang="en-US" altLang="en-US" sz="3000" dirty="0"/>
              <a:t>Fundraising Committee of the Queen’s Nursing Institute Scotland - District Nurses</a:t>
            </a:r>
          </a:p>
          <a:p>
            <a:pPr eaLnBrk="1" hangingPunct="1">
              <a:spcBef>
                <a:spcPts val="1200"/>
              </a:spcBef>
            </a:pPr>
            <a:r>
              <a:rPr lang="en-US" altLang="en-US" sz="3000" dirty="0"/>
              <a:t>The National Gardens Scheme 1926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A0BCC2D-0C77-EC4E-8365-6E1FF34EAAE7}"/>
              </a:ext>
            </a:extLst>
          </p:cNvPr>
          <p:cNvSpPr>
            <a:spLocks noGrp="1" noChangeArrowheads="1"/>
          </p:cNvSpPr>
          <p:nvPr>
            <p:ph type="title"/>
          </p:nvPr>
        </p:nvSpPr>
        <p:spPr>
          <a:xfrm>
            <a:off x="850900" y="328613"/>
            <a:ext cx="6921500" cy="1325562"/>
          </a:xfrm>
        </p:spPr>
        <p:txBody>
          <a:bodyPr/>
          <a:lstStyle/>
          <a:p>
            <a:pPr eaLnBrk="1" hangingPunct="1"/>
            <a:r>
              <a:rPr lang="en-US" altLang="en-US" dirty="0"/>
              <a:t>Kinds of Openings</a:t>
            </a:r>
          </a:p>
        </p:txBody>
      </p:sp>
      <p:sp>
        <p:nvSpPr>
          <p:cNvPr id="31746" name="Content Placeholder 2">
            <a:extLst>
              <a:ext uri="{FF2B5EF4-FFF2-40B4-BE49-F238E27FC236}">
                <a16:creationId xmlns:a16="http://schemas.microsoft.com/office/drawing/2014/main" id="{3D4A177C-6EF4-AA4E-9839-892D82F3B86D}"/>
              </a:ext>
            </a:extLst>
          </p:cNvPr>
          <p:cNvSpPr>
            <a:spLocks noGrp="1" noChangeArrowheads="1"/>
          </p:cNvSpPr>
          <p:nvPr>
            <p:ph idx="1"/>
          </p:nvPr>
        </p:nvSpPr>
        <p:spPr/>
        <p:txBody>
          <a:bodyPr/>
          <a:lstStyle/>
          <a:p>
            <a:pPr eaLnBrk="1" hangingPunct="1"/>
            <a:r>
              <a:rPr lang="en-US" altLang="en-US" sz="3000" dirty="0"/>
              <a:t>Single day(s) or weekend</a:t>
            </a:r>
          </a:p>
          <a:p>
            <a:pPr lvl="1" eaLnBrk="1" hangingPunct="1"/>
            <a:r>
              <a:rPr lang="en-US" altLang="en-US" sz="2700" dirty="0"/>
              <a:t>Usually 2-5pm, extending to noon-6pm</a:t>
            </a:r>
          </a:p>
          <a:p>
            <a:pPr eaLnBrk="1" hangingPunct="1"/>
            <a:r>
              <a:rPr lang="en-US" altLang="en-US" sz="3000" dirty="0"/>
              <a:t>Extended period – range of dates</a:t>
            </a:r>
          </a:p>
          <a:p>
            <a:pPr eaLnBrk="1" hangingPunct="1"/>
            <a:r>
              <a:rPr lang="en-US" altLang="en-US" sz="3000" dirty="0"/>
              <a:t>By arrangement</a:t>
            </a:r>
          </a:p>
          <a:p>
            <a:pPr eaLnBrk="1" hangingPunct="1"/>
            <a:r>
              <a:rPr lang="en-US" altLang="en-US" sz="3000" dirty="0"/>
              <a:t>Private openings</a:t>
            </a:r>
          </a:p>
          <a:p>
            <a:pPr eaLnBrk="1" hangingPunct="1"/>
            <a:r>
              <a:rPr lang="en-US" altLang="en-US" sz="3000" dirty="0"/>
              <a:t>Pop-up</a:t>
            </a:r>
          </a:p>
          <a:p>
            <a:pPr eaLnBrk="1" hangingPunct="1"/>
            <a:r>
              <a:rPr lang="en-US" altLang="en-US" sz="3000" dirty="0"/>
              <a:t>Plant sales</a:t>
            </a:r>
          </a:p>
          <a:p>
            <a:pPr eaLnBrk="1" hangingPunct="1"/>
            <a:r>
              <a:rPr lang="en-US" altLang="en-US" sz="3000" dirty="0"/>
              <a:t>Teas!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in a kitchen&#10;&#10;Description automatically generated with medium confidence">
            <a:extLst>
              <a:ext uri="{FF2B5EF4-FFF2-40B4-BE49-F238E27FC236}">
                <a16:creationId xmlns:a16="http://schemas.microsoft.com/office/drawing/2014/main" id="{1B5ED1B1-17A9-B749-83CB-04E47DA0771F}"/>
              </a:ext>
            </a:extLst>
          </p:cNvPr>
          <p:cNvPicPr>
            <a:picLocks noChangeAspect="1"/>
          </p:cNvPicPr>
          <p:nvPr/>
        </p:nvPicPr>
        <p:blipFill>
          <a:blip r:embed="rId3"/>
          <a:stretch>
            <a:fillRect/>
          </a:stretch>
        </p:blipFill>
        <p:spPr>
          <a:xfrm>
            <a:off x="-296862" y="38100"/>
            <a:ext cx="9448800" cy="7086600"/>
          </a:xfrm>
          <a:prstGeom prst="rect">
            <a:avLst/>
          </a:prstGeom>
        </p:spPr>
      </p:pic>
      <p:sp>
        <p:nvSpPr>
          <p:cNvPr id="35842" name="Text Box 5">
            <a:extLst>
              <a:ext uri="{FF2B5EF4-FFF2-40B4-BE49-F238E27FC236}">
                <a16:creationId xmlns:a16="http://schemas.microsoft.com/office/drawing/2014/main" id="{8AAB120B-BE31-FF44-807E-B049A6243233}"/>
              </a:ext>
            </a:extLst>
          </p:cNvPr>
          <p:cNvSpPr txBox="1">
            <a:spLocks noChangeArrowheads="1"/>
          </p:cNvSpPr>
          <p:nvPr/>
        </p:nvSpPr>
        <p:spPr bwMode="auto">
          <a:xfrm>
            <a:off x="7456488" y="6381750"/>
            <a:ext cx="770275" cy="36933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dirty="0">
                <a:solidFill>
                  <a:schemeClr val="bg1"/>
                </a:solidFill>
                <a:latin typeface="Arial" panose="020B0604020202020204" pitchFamily="34" charset="0"/>
              </a:rPr>
              <a:t>Teas!</a:t>
            </a:r>
            <a:endParaRPr lang="en-US" altLang="en-US" sz="1800" b="1" dirty="0">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171A1F6-6DB9-464A-911D-61CAC779644B}"/>
              </a:ext>
            </a:extLst>
          </p:cNvPr>
          <p:cNvSpPr>
            <a:spLocks noGrp="1" noChangeArrowheads="1"/>
          </p:cNvSpPr>
          <p:nvPr>
            <p:ph type="title"/>
          </p:nvPr>
        </p:nvSpPr>
        <p:spPr>
          <a:xfrm>
            <a:off x="628650" y="500063"/>
            <a:ext cx="7102889" cy="1325562"/>
          </a:xfrm>
        </p:spPr>
        <p:txBody>
          <a:bodyPr/>
          <a:lstStyle/>
          <a:p>
            <a:pPr eaLnBrk="1" hangingPunct="1"/>
            <a:r>
              <a:rPr lang="en-US" altLang="en-US" dirty="0"/>
              <a:t>Supporting Openers</a:t>
            </a:r>
          </a:p>
        </p:txBody>
      </p:sp>
      <p:sp>
        <p:nvSpPr>
          <p:cNvPr id="3" name="Content Placeholder 2">
            <a:extLst>
              <a:ext uri="{FF2B5EF4-FFF2-40B4-BE49-F238E27FC236}">
                <a16:creationId xmlns:a16="http://schemas.microsoft.com/office/drawing/2014/main" id="{85FD4487-E0BE-5443-AE8F-B9DB062F3C18}"/>
              </a:ext>
            </a:extLst>
          </p:cNvPr>
          <p:cNvSpPr>
            <a:spLocks noGrp="1"/>
          </p:cNvSpPr>
          <p:nvPr>
            <p:ph idx="1"/>
          </p:nvPr>
        </p:nvSpPr>
        <p:spPr>
          <a:xfrm>
            <a:off x="628650" y="1368425"/>
            <a:ext cx="7886700" cy="4351338"/>
          </a:xfrm>
        </p:spPr>
        <p:txBody>
          <a:bodyPr rtlCol="0">
            <a:normAutofit/>
          </a:bodyPr>
          <a:lstStyle/>
          <a:p>
            <a:pPr eaLnBrk="1" fontAlgn="auto" hangingPunct="1">
              <a:spcAft>
                <a:spcPts val="0"/>
              </a:spcAft>
              <a:defRPr/>
            </a:pPr>
            <a:r>
              <a:rPr lang="en-US" sz="2400" dirty="0"/>
              <a:t>Annual guidebook ‘yellow book’</a:t>
            </a:r>
          </a:p>
          <a:p>
            <a:pPr eaLnBrk="1" fontAlgn="auto" hangingPunct="1">
              <a:spcAft>
                <a:spcPts val="0"/>
              </a:spcAft>
              <a:defRPr/>
            </a:pPr>
            <a:r>
              <a:rPr lang="en-US" sz="2400" dirty="0"/>
              <a:t>Website listing</a:t>
            </a:r>
          </a:p>
          <a:p>
            <a:pPr eaLnBrk="1" fontAlgn="auto" hangingPunct="1">
              <a:spcAft>
                <a:spcPts val="0"/>
              </a:spcAft>
              <a:defRPr/>
            </a:pPr>
            <a:r>
              <a:rPr lang="en-US" sz="2400" dirty="0"/>
              <a:t>Local leaflets</a:t>
            </a:r>
          </a:p>
          <a:p>
            <a:pPr eaLnBrk="1" fontAlgn="auto" hangingPunct="1">
              <a:spcAft>
                <a:spcPts val="0"/>
              </a:spcAft>
              <a:defRPr/>
            </a:pPr>
            <a:r>
              <a:rPr lang="en-US" sz="2400" dirty="0"/>
              <a:t>Social media</a:t>
            </a:r>
          </a:p>
          <a:p>
            <a:pPr eaLnBrk="1" fontAlgn="auto" hangingPunct="1">
              <a:spcAft>
                <a:spcPts val="0"/>
              </a:spcAft>
              <a:defRPr/>
            </a:pPr>
            <a:r>
              <a:rPr lang="en-US" sz="2400" dirty="0"/>
              <a:t>Local posters</a:t>
            </a:r>
          </a:p>
          <a:p>
            <a:pPr eaLnBrk="1" fontAlgn="auto" hangingPunct="1">
              <a:spcAft>
                <a:spcPts val="0"/>
              </a:spcAft>
              <a:defRPr/>
            </a:pPr>
            <a:r>
              <a:rPr lang="en-US" sz="2400" dirty="0"/>
              <a:t>Road signs, banners, tickets, garden signs</a:t>
            </a:r>
          </a:p>
          <a:p>
            <a:pPr eaLnBrk="1" fontAlgn="auto" hangingPunct="1">
              <a:spcAft>
                <a:spcPts val="0"/>
              </a:spcAft>
              <a:defRPr/>
            </a:pPr>
            <a:r>
              <a:rPr lang="en-US" sz="2400" dirty="0"/>
              <a:t>Press releases, newspaper features</a:t>
            </a:r>
          </a:p>
          <a:p>
            <a:pPr eaLnBrk="1" fontAlgn="auto" hangingPunct="1">
              <a:spcAft>
                <a:spcPts val="0"/>
              </a:spcAft>
              <a:defRPr/>
            </a:pPr>
            <a:endParaRPr lang="en-US" sz="2400" dirty="0"/>
          </a:p>
          <a:p>
            <a:pPr eaLnBrk="1" fontAlgn="auto" hangingPunct="1">
              <a:spcAft>
                <a:spcPts val="0"/>
              </a:spcAft>
              <a:defRPr/>
            </a:pPr>
            <a:r>
              <a:rPr lang="en-US" sz="2400" dirty="0"/>
              <a:t>Morale support, recognition, celebration!</a:t>
            </a:r>
          </a:p>
          <a:p>
            <a:pPr marL="0" indent="0" eaLnBrk="1" fontAlgn="auto" hangingPunct="1">
              <a:spcAft>
                <a:spcPts val="0"/>
              </a:spcAft>
              <a:buFont typeface="Arial" panose="020B0604020202020204" pitchFamily="34" charset="0"/>
              <a:buNone/>
              <a:defRPr/>
            </a:pPr>
            <a:endParaRPr lang="en-US" sz="3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96BDDF7-7605-CC43-9C57-58EED4ADC620}"/>
              </a:ext>
            </a:extLst>
          </p:cNvPr>
          <p:cNvSpPr>
            <a:spLocks noGrp="1" noChangeArrowheads="1"/>
          </p:cNvSpPr>
          <p:nvPr>
            <p:ph type="title"/>
          </p:nvPr>
        </p:nvSpPr>
        <p:spPr>
          <a:xfrm>
            <a:off x="628650" y="265345"/>
            <a:ext cx="6921500" cy="1325562"/>
          </a:xfrm>
        </p:spPr>
        <p:txBody>
          <a:bodyPr/>
          <a:lstStyle/>
          <a:p>
            <a:pPr eaLnBrk="1" hangingPunct="1"/>
            <a:r>
              <a:rPr lang="en-US" altLang="en-US" dirty="0"/>
              <a:t>Insurance</a:t>
            </a:r>
          </a:p>
        </p:txBody>
      </p:sp>
      <p:sp>
        <p:nvSpPr>
          <p:cNvPr id="37890" name="Content Placeholder 2">
            <a:extLst>
              <a:ext uri="{FF2B5EF4-FFF2-40B4-BE49-F238E27FC236}">
                <a16:creationId xmlns:a16="http://schemas.microsoft.com/office/drawing/2014/main" id="{75F578A2-2235-D646-8742-2B7860B96DE2}"/>
              </a:ext>
            </a:extLst>
          </p:cNvPr>
          <p:cNvSpPr>
            <a:spLocks noGrp="1" noChangeArrowheads="1"/>
          </p:cNvSpPr>
          <p:nvPr>
            <p:ph idx="1"/>
          </p:nvPr>
        </p:nvSpPr>
        <p:spPr/>
        <p:txBody>
          <a:bodyPr/>
          <a:lstStyle/>
          <a:p>
            <a:pPr eaLnBrk="1" hangingPunct="1"/>
            <a:r>
              <a:rPr lang="en-US" altLang="en-US" sz="3000"/>
              <a:t>Public Liability</a:t>
            </a:r>
          </a:p>
          <a:p>
            <a:pPr lvl="1" eaLnBrk="1" hangingPunct="1"/>
            <a:r>
              <a:rPr lang="en-US" altLang="en-US" sz="2700"/>
              <a:t>All private domestic owners who are not otherwise covered</a:t>
            </a:r>
          </a:p>
          <a:p>
            <a:pPr eaLnBrk="1" hangingPunct="1"/>
            <a:r>
              <a:rPr lang="en-US" altLang="en-US" sz="3000"/>
              <a:t>Product Liability</a:t>
            </a:r>
          </a:p>
          <a:p>
            <a:pPr lvl="1" eaLnBrk="1" hangingPunct="1"/>
            <a:r>
              <a:rPr lang="en-US" altLang="en-US" sz="2700"/>
              <a:t>For the teas</a:t>
            </a:r>
          </a:p>
          <a:p>
            <a:pPr eaLnBrk="1" hangingPunct="1"/>
            <a:r>
              <a:rPr lang="en-US" altLang="en-US" sz="3000"/>
              <a:t>Employer’s Liability</a:t>
            </a:r>
          </a:p>
          <a:p>
            <a:pPr lvl="1" eaLnBrk="1" hangingPunct="1"/>
            <a:r>
              <a:rPr lang="en-US" altLang="en-US" sz="2700"/>
              <a:t>For the volunteers helping on the day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9F04-C549-0041-89E1-9194B78B5924}"/>
              </a:ext>
            </a:extLst>
          </p:cNvPr>
          <p:cNvSpPr>
            <a:spLocks noGrp="1"/>
          </p:cNvSpPr>
          <p:nvPr>
            <p:ph type="title"/>
          </p:nvPr>
        </p:nvSpPr>
        <p:spPr>
          <a:xfrm>
            <a:off x="628650" y="337035"/>
            <a:ext cx="6921500" cy="1325562"/>
          </a:xfrm>
        </p:spPr>
        <p:txBody>
          <a:bodyPr rtlCol="0">
            <a:normAutofit/>
          </a:bodyPr>
          <a:lstStyle/>
          <a:p>
            <a:pPr eaLnBrk="1" fontAlgn="auto" hangingPunct="1">
              <a:spcAft>
                <a:spcPts val="0"/>
              </a:spcAft>
              <a:defRPr/>
            </a:pPr>
            <a:r>
              <a:rPr lang="en-US" dirty="0"/>
              <a:t>The</a:t>
            </a:r>
            <a:r>
              <a:rPr lang="en-US" sz="4050" dirty="0"/>
              <a:t> ‘Yellow Book’</a:t>
            </a:r>
            <a:endParaRPr lang="en-US" dirty="0"/>
          </a:p>
        </p:txBody>
      </p:sp>
      <p:sp>
        <p:nvSpPr>
          <p:cNvPr id="44034" name="Content Placeholder 2">
            <a:extLst>
              <a:ext uri="{FF2B5EF4-FFF2-40B4-BE49-F238E27FC236}">
                <a16:creationId xmlns:a16="http://schemas.microsoft.com/office/drawing/2014/main" id="{CC20E799-D7A6-BE4D-B9CB-206D9AFAD2C5}"/>
              </a:ext>
            </a:extLst>
          </p:cNvPr>
          <p:cNvSpPr>
            <a:spLocks noGrp="1" noChangeArrowheads="1"/>
          </p:cNvSpPr>
          <p:nvPr>
            <p:ph idx="1"/>
          </p:nvPr>
        </p:nvSpPr>
        <p:spPr>
          <a:xfrm>
            <a:off x="628650" y="1569147"/>
            <a:ext cx="5158833" cy="4351338"/>
          </a:xfrm>
        </p:spPr>
        <p:txBody>
          <a:bodyPr/>
          <a:lstStyle/>
          <a:p>
            <a:pPr eaLnBrk="1" hangingPunct="1"/>
            <a:r>
              <a:rPr lang="en-US" altLang="en-US" sz="2700" dirty="0"/>
              <a:t>Published annually</a:t>
            </a:r>
          </a:p>
          <a:p>
            <a:pPr eaLnBrk="1" hangingPunct="1"/>
            <a:r>
              <a:rPr lang="en-US" altLang="en-US" sz="2700" dirty="0"/>
              <a:t>Information on:</a:t>
            </a:r>
          </a:p>
          <a:p>
            <a:pPr lvl="1" eaLnBrk="1" hangingPunct="1"/>
            <a:r>
              <a:rPr lang="en-US" altLang="en-US" sz="2400" dirty="0"/>
              <a:t>All the gardens</a:t>
            </a:r>
          </a:p>
          <a:p>
            <a:pPr lvl="1" eaLnBrk="1" hangingPunct="1"/>
            <a:r>
              <a:rPr lang="en-US" altLang="en-US" sz="2400" dirty="0"/>
              <a:t>Our charity</a:t>
            </a:r>
          </a:p>
          <a:p>
            <a:pPr lvl="1" eaLnBrk="1" hangingPunct="1"/>
            <a:r>
              <a:rPr lang="en-US" altLang="en-US" sz="2400" dirty="0"/>
              <a:t>The beneficiaries</a:t>
            </a:r>
          </a:p>
          <a:p>
            <a:pPr eaLnBrk="1" hangingPunct="1"/>
            <a:r>
              <a:rPr lang="en-US" altLang="en-US" sz="2700" dirty="0"/>
              <a:t>£7.50</a:t>
            </a:r>
          </a:p>
          <a:p>
            <a:pPr eaLnBrk="1" hangingPunct="1"/>
            <a:r>
              <a:rPr lang="en-US" altLang="en-US" sz="2700" dirty="0"/>
              <a:t>Available online</a:t>
            </a:r>
          </a:p>
          <a:p>
            <a:pPr eaLnBrk="1" hangingPunct="1"/>
            <a:r>
              <a:rPr lang="en-US" altLang="en-US" sz="2700" dirty="0"/>
              <a:t>Sponsored by </a:t>
            </a:r>
          </a:p>
          <a:p>
            <a:pPr marL="0" indent="0" eaLnBrk="1" hangingPunct="1">
              <a:buNone/>
            </a:pPr>
            <a:r>
              <a:rPr lang="en-US" altLang="en-US" sz="2700" dirty="0"/>
              <a:t>  Investec</a:t>
            </a:r>
          </a:p>
        </p:txBody>
      </p:sp>
      <p:pic>
        <p:nvPicPr>
          <p:cNvPr id="4" name="Picture 3" descr="A picture containing text, tree, plant, crowd&#10;&#10;Description automatically generated">
            <a:extLst>
              <a:ext uri="{FF2B5EF4-FFF2-40B4-BE49-F238E27FC236}">
                <a16:creationId xmlns:a16="http://schemas.microsoft.com/office/drawing/2014/main" id="{5022A77A-3224-7E42-9F2B-8A57F16BF9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33388">
            <a:off x="4930850" y="1331111"/>
            <a:ext cx="3012353" cy="419577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0ED7842-9A57-924B-BC40-6157CA267C7A}"/>
              </a:ext>
            </a:extLst>
          </p:cNvPr>
          <p:cNvSpPr>
            <a:spLocks noGrp="1" noChangeArrowheads="1"/>
          </p:cNvSpPr>
          <p:nvPr>
            <p:ph type="title"/>
          </p:nvPr>
        </p:nvSpPr>
        <p:spPr>
          <a:xfrm>
            <a:off x="628649" y="211317"/>
            <a:ext cx="8051711" cy="1325562"/>
          </a:xfrm>
        </p:spPr>
        <p:txBody>
          <a:bodyPr/>
          <a:lstStyle/>
          <a:p>
            <a:pPr eaLnBrk="1" hangingPunct="1"/>
            <a:r>
              <a:rPr lang="en-US" altLang="en-US" dirty="0"/>
              <a:t>Where the Money Goes</a:t>
            </a:r>
          </a:p>
        </p:txBody>
      </p:sp>
      <p:sp>
        <p:nvSpPr>
          <p:cNvPr id="26626" name="Content Placeholder 2">
            <a:extLst>
              <a:ext uri="{FF2B5EF4-FFF2-40B4-BE49-F238E27FC236}">
                <a16:creationId xmlns:a16="http://schemas.microsoft.com/office/drawing/2014/main" id="{56866B3F-62D7-7041-8DED-CFDC9EE183A2}"/>
              </a:ext>
            </a:extLst>
          </p:cNvPr>
          <p:cNvSpPr>
            <a:spLocks noGrp="1" noChangeArrowheads="1"/>
          </p:cNvSpPr>
          <p:nvPr>
            <p:ph idx="1"/>
          </p:nvPr>
        </p:nvSpPr>
        <p:spPr>
          <a:xfrm>
            <a:off x="628650" y="1387744"/>
            <a:ext cx="7886700" cy="4351338"/>
          </a:xfrm>
        </p:spPr>
        <p:txBody>
          <a:bodyPr/>
          <a:lstStyle/>
          <a:p>
            <a:pPr marL="0" indent="0" eaLnBrk="1" hangingPunct="1">
              <a:buNone/>
            </a:pPr>
            <a:r>
              <a:rPr lang="en-US" altLang="en-US" sz="2000" dirty="0"/>
              <a:t>Over the past 5 years….</a:t>
            </a:r>
          </a:p>
          <a:p>
            <a:pPr eaLnBrk="1" hangingPunct="1"/>
            <a:r>
              <a:rPr lang="en-US" altLang="en-US" sz="2000" dirty="0"/>
              <a:t>Over £1 Million to charity</a:t>
            </a:r>
          </a:p>
          <a:p>
            <a:pPr eaLnBrk="1" hangingPunct="1"/>
            <a:r>
              <a:rPr lang="en-US" altLang="en-US" sz="2000" dirty="0"/>
              <a:t>Over 600 charities supported</a:t>
            </a:r>
          </a:p>
          <a:p>
            <a:pPr eaLnBrk="1" hangingPunct="1"/>
            <a:r>
              <a:rPr lang="en-US" altLang="en-US" sz="2000" dirty="0"/>
              <a:t>Over 1,000 gardens opened</a:t>
            </a:r>
          </a:p>
          <a:p>
            <a:pPr eaLnBrk="1" hangingPunct="1"/>
            <a:r>
              <a:rPr lang="en-US" altLang="en-US" sz="2000" dirty="0"/>
              <a:t>60% gross of funds raised to nominated charity</a:t>
            </a:r>
          </a:p>
          <a:p>
            <a:pPr eaLnBrk="1" hangingPunct="1"/>
            <a:r>
              <a:rPr lang="en-US" altLang="en-US" sz="2000" dirty="0"/>
              <a:t>250+ charities supported each year</a:t>
            </a:r>
          </a:p>
          <a:p>
            <a:pPr eaLnBrk="1" hangingPunct="1"/>
            <a:r>
              <a:rPr lang="en-US" altLang="en-US" sz="2000" dirty="0"/>
              <a:t>40% net of the funds raised:</a:t>
            </a:r>
          </a:p>
          <a:p>
            <a:pPr lvl="1" eaLnBrk="1" hangingPunct="1"/>
            <a:r>
              <a:rPr lang="en-US" altLang="en-US" sz="2000" dirty="0"/>
              <a:t>Maggie’s Cancer Care </a:t>
            </a:r>
            <a:r>
              <a:rPr lang="en-US" altLang="en-US" sz="2000" dirty="0" err="1"/>
              <a:t>Centres</a:t>
            </a:r>
            <a:endParaRPr lang="en-US" altLang="en-US" sz="2000" dirty="0"/>
          </a:p>
          <a:p>
            <a:pPr lvl="1" eaLnBrk="1" hangingPunct="1"/>
            <a:r>
              <a:rPr lang="en-US" altLang="en-US" sz="2000" dirty="0"/>
              <a:t>The Queen’s Nursing Institute Scotland</a:t>
            </a:r>
          </a:p>
          <a:p>
            <a:pPr lvl="1" eaLnBrk="1" hangingPunct="1"/>
            <a:r>
              <a:rPr lang="en-US" altLang="en-US" sz="2000" dirty="0"/>
              <a:t>Perennial</a:t>
            </a:r>
          </a:p>
          <a:p>
            <a:pPr eaLnBrk="1" hangingPunct="1"/>
            <a:endParaRPr lang="en-US" altLang="en-US" sz="3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FBB7-1540-9E4C-B05D-B39BEC62C48B}"/>
              </a:ext>
            </a:extLst>
          </p:cNvPr>
          <p:cNvSpPr>
            <a:spLocks noGrp="1"/>
          </p:cNvSpPr>
          <p:nvPr>
            <p:ph type="title"/>
          </p:nvPr>
        </p:nvSpPr>
        <p:spPr>
          <a:xfrm>
            <a:off x="628650" y="357188"/>
            <a:ext cx="6921500" cy="1325562"/>
          </a:xfrm>
        </p:spPr>
        <p:txBody>
          <a:bodyPr/>
          <a:lstStyle/>
          <a:p>
            <a:r>
              <a:rPr lang="en-US" dirty="0"/>
              <a:t>New Gardens</a:t>
            </a:r>
          </a:p>
        </p:txBody>
      </p:sp>
      <p:pic>
        <p:nvPicPr>
          <p:cNvPr id="5" name="Picture 4" descr="A picture containing outdoor, tree, plant, garden&#10;&#10;Description automatically generated">
            <a:extLst>
              <a:ext uri="{FF2B5EF4-FFF2-40B4-BE49-F238E27FC236}">
                <a16:creationId xmlns:a16="http://schemas.microsoft.com/office/drawing/2014/main" id="{B6CE4AAA-C6B3-F44D-B630-A997F1DBDC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 y="0"/>
            <a:ext cx="10629900" cy="7086600"/>
          </a:xfrm>
          <a:prstGeom prst="rect">
            <a:avLst/>
          </a:prstGeom>
        </p:spPr>
      </p:pic>
      <p:sp>
        <p:nvSpPr>
          <p:cNvPr id="6" name="Text Box 5">
            <a:extLst>
              <a:ext uri="{FF2B5EF4-FFF2-40B4-BE49-F238E27FC236}">
                <a16:creationId xmlns:a16="http://schemas.microsoft.com/office/drawing/2014/main" id="{86BE105E-528F-FF41-8610-CD10318EBB0A}"/>
              </a:ext>
            </a:extLst>
          </p:cNvPr>
          <p:cNvSpPr txBox="1">
            <a:spLocks noChangeArrowheads="1"/>
          </p:cNvSpPr>
          <p:nvPr/>
        </p:nvSpPr>
        <p:spPr bwMode="auto">
          <a:xfrm>
            <a:off x="3867150" y="5854481"/>
            <a:ext cx="4933950" cy="646331"/>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a:solidFill>
                  <a:schemeClr val="bg1"/>
                </a:solidFill>
                <a:latin typeface="Arial" panose="020B0604020202020204" pitchFamily="34" charset="0"/>
              </a:rPr>
              <a:t>1 </a:t>
            </a:r>
            <a:r>
              <a:rPr lang="en-GB" altLang="en-US" sz="1800" b="1" dirty="0" err="1">
                <a:solidFill>
                  <a:schemeClr val="bg1"/>
                </a:solidFill>
                <a:latin typeface="Arial" panose="020B0604020202020204" pitchFamily="34" charset="0"/>
              </a:rPr>
              <a:t>Burnton</a:t>
            </a:r>
            <a:r>
              <a:rPr lang="en-GB" altLang="en-US" sz="1800" b="1" dirty="0">
                <a:solidFill>
                  <a:schemeClr val="bg1"/>
                </a:solidFill>
                <a:latin typeface="Arial" panose="020B0604020202020204" pitchFamily="34" charset="0"/>
              </a:rPr>
              <a:t> Rd, Dalrymple</a:t>
            </a:r>
            <a:br>
              <a:rPr lang="en-GB" altLang="en-US" sz="1800" b="1" dirty="0">
                <a:solidFill>
                  <a:schemeClr val="bg1"/>
                </a:solidFill>
                <a:latin typeface="Arial" panose="020B0604020202020204" pitchFamily="34" charset="0"/>
              </a:rPr>
            </a:br>
            <a:r>
              <a:rPr lang="en-GB" altLang="en-US" sz="1800" b="1" dirty="0">
                <a:solidFill>
                  <a:schemeClr val="bg1"/>
                </a:solidFill>
                <a:latin typeface="Arial" panose="020B0604020202020204" pitchFamily="34" charset="0"/>
              </a:rPr>
              <a:t>© David Blatchford </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332165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tree, house&#10;&#10;Description automatically generated">
            <a:extLst>
              <a:ext uri="{FF2B5EF4-FFF2-40B4-BE49-F238E27FC236}">
                <a16:creationId xmlns:a16="http://schemas.microsoft.com/office/drawing/2014/main" id="{40A46F62-6A67-1346-9478-4C84E992EEE1}"/>
              </a:ext>
            </a:extLst>
          </p:cNvPr>
          <p:cNvPicPr>
            <a:picLocks noChangeAspect="1"/>
          </p:cNvPicPr>
          <p:nvPr/>
        </p:nvPicPr>
        <p:blipFill>
          <a:blip r:embed="rId3"/>
          <a:stretch>
            <a:fillRect/>
          </a:stretch>
        </p:blipFill>
        <p:spPr>
          <a:xfrm>
            <a:off x="0" y="-600076"/>
            <a:ext cx="9143999" cy="10324485"/>
          </a:xfrm>
          <a:prstGeom prst="rect">
            <a:avLst/>
          </a:prstGeom>
        </p:spPr>
      </p:pic>
      <p:sp>
        <p:nvSpPr>
          <p:cNvPr id="8" name="Text Box 5">
            <a:extLst>
              <a:ext uri="{FF2B5EF4-FFF2-40B4-BE49-F238E27FC236}">
                <a16:creationId xmlns:a16="http://schemas.microsoft.com/office/drawing/2014/main" id="{3CA150D7-F4FA-AE42-B7C3-B627F780DDAE}"/>
              </a:ext>
            </a:extLst>
          </p:cNvPr>
          <p:cNvSpPr txBox="1">
            <a:spLocks noChangeArrowheads="1"/>
          </p:cNvSpPr>
          <p:nvPr/>
        </p:nvSpPr>
        <p:spPr bwMode="auto">
          <a:xfrm>
            <a:off x="3724275" y="6289674"/>
            <a:ext cx="4933950" cy="36988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eaLnBrk="1" hangingPunct="1">
              <a:lnSpc>
                <a:spcPct val="100000"/>
              </a:lnSpc>
              <a:spcBef>
                <a:spcPct val="0"/>
              </a:spcBef>
              <a:buFontTx/>
              <a:buNone/>
            </a:pPr>
            <a:r>
              <a:rPr lang="en-GB" altLang="en-US" sz="1800" b="1" dirty="0" err="1">
                <a:solidFill>
                  <a:schemeClr val="bg1"/>
                </a:solidFill>
                <a:latin typeface="Arial" panose="020B0604020202020204" pitchFamily="34" charset="0"/>
              </a:rPr>
              <a:t>Cuthberts</a:t>
            </a:r>
            <a:r>
              <a:rPr lang="en-GB" altLang="en-US" sz="1800" b="1" dirty="0">
                <a:solidFill>
                  <a:schemeClr val="bg1"/>
                </a:solidFill>
                <a:latin typeface="Arial" panose="020B0604020202020204" pitchFamily="34" charset="0"/>
              </a:rPr>
              <a:t> Brae, Buckie</a:t>
            </a:r>
            <a:endParaRPr lang="en-US" altLang="en-US" sz="18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013533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B60CB8F8-25DF-DB4D-8126-87D8C514AF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5">
            <a:extLst>
              <a:ext uri="{FF2B5EF4-FFF2-40B4-BE49-F238E27FC236}">
                <a16:creationId xmlns:a16="http://schemas.microsoft.com/office/drawing/2014/main" id="{F77267E1-06B7-E84A-B311-9F9417635FE9}"/>
              </a:ext>
            </a:extLst>
          </p:cNvPr>
          <p:cNvSpPr txBox="1">
            <a:spLocks noChangeArrowheads="1"/>
          </p:cNvSpPr>
          <p:nvPr/>
        </p:nvSpPr>
        <p:spPr bwMode="auto">
          <a:xfrm>
            <a:off x="3476625" y="6361113"/>
            <a:ext cx="5464175" cy="369887"/>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lnSpc>
                <a:spcPct val="100000"/>
              </a:lnSpc>
              <a:spcBef>
                <a:spcPct val="0"/>
              </a:spcBef>
              <a:buFontTx/>
              <a:buNone/>
            </a:pPr>
            <a:r>
              <a:rPr lang="en-GB" altLang="en-US" sz="1800" b="1">
                <a:solidFill>
                  <a:schemeClr val="bg1"/>
                </a:solidFill>
                <a:latin typeface="Arial" panose="020B0604020202020204" pitchFamily="34" charset="0"/>
              </a:rPr>
              <a:t>Chris and Jerry, at home at Greenbank Crescent</a:t>
            </a:r>
            <a:endParaRPr lang="en-US" altLang="en-US" sz="1800" b="1">
              <a:solidFill>
                <a:schemeClr val="bg1"/>
              </a:solidFill>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96E2-3F1B-364F-B0E4-8418E0127E6B}"/>
              </a:ext>
            </a:extLst>
          </p:cNvPr>
          <p:cNvSpPr>
            <a:spLocks noGrp="1"/>
          </p:cNvSpPr>
          <p:nvPr>
            <p:ph type="title"/>
          </p:nvPr>
        </p:nvSpPr>
        <p:spPr>
          <a:xfrm>
            <a:off x="628650" y="1253331"/>
            <a:ext cx="6921500" cy="1325562"/>
          </a:xfrm>
        </p:spPr>
        <p:txBody>
          <a:bodyPr rtlCol="0">
            <a:normAutofit/>
          </a:bodyPr>
          <a:lstStyle/>
          <a:p>
            <a:pPr eaLnBrk="1" fontAlgn="auto" hangingPunct="1">
              <a:spcAft>
                <a:spcPts val="0"/>
              </a:spcAft>
              <a:defRPr/>
            </a:pPr>
            <a:r>
              <a:rPr lang="en-US" dirty="0"/>
              <a:t>Thank you!</a:t>
            </a:r>
          </a:p>
        </p:txBody>
      </p:sp>
      <p:sp>
        <p:nvSpPr>
          <p:cNvPr id="48130" name="Content Placeholder 2">
            <a:extLst>
              <a:ext uri="{FF2B5EF4-FFF2-40B4-BE49-F238E27FC236}">
                <a16:creationId xmlns:a16="http://schemas.microsoft.com/office/drawing/2014/main" id="{61337ECB-E6D1-A549-A16D-C7CBD5F05AA4}"/>
              </a:ext>
            </a:extLst>
          </p:cNvPr>
          <p:cNvSpPr>
            <a:spLocks noGrp="1" noChangeArrowheads="1"/>
          </p:cNvSpPr>
          <p:nvPr>
            <p:ph idx="1"/>
          </p:nvPr>
        </p:nvSpPr>
        <p:spPr>
          <a:xfrm>
            <a:off x="628650" y="1253331"/>
            <a:ext cx="7886700" cy="4351338"/>
          </a:xfrm>
        </p:spPr>
        <p:txBody>
          <a:bodyPr/>
          <a:lstStyle/>
          <a:p>
            <a:pPr marL="0" indent="0" eaLnBrk="1" hangingPunct="1">
              <a:buFont typeface="Arial" panose="020B0604020202020204" pitchFamily="34" charset="0"/>
              <a:buNone/>
            </a:pPr>
            <a:endParaRPr lang="en-US" altLang="en-US" sz="2400" dirty="0"/>
          </a:p>
          <a:p>
            <a:pPr marL="0" indent="0" eaLnBrk="1" hangingPunct="1">
              <a:buFont typeface="Arial" panose="020B0604020202020204" pitchFamily="34" charset="0"/>
              <a:buNone/>
            </a:pPr>
            <a:endParaRPr lang="en-US" altLang="en-US" sz="2400" i="1" dirty="0"/>
          </a:p>
          <a:p>
            <a:pPr marL="0" indent="0" eaLnBrk="1" hangingPunct="1">
              <a:buFont typeface="Arial" panose="020B0604020202020204" pitchFamily="34" charset="0"/>
              <a:buNone/>
            </a:pPr>
            <a:endParaRPr lang="en-US" altLang="en-US" sz="2400" dirty="0"/>
          </a:p>
          <a:p>
            <a:pPr marL="0" indent="0" eaLnBrk="1" hangingPunct="1">
              <a:buFont typeface="Arial" panose="020B0604020202020204" pitchFamily="34" charset="0"/>
              <a:buNone/>
            </a:pPr>
            <a:br>
              <a:rPr lang="en-US" altLang="en-US" sz="2400" dirty="0"/>
            </a:br>
            <a:r>
              <a:rPr lang="en-US" altLang="en-US" sz="2400" dirty="0"/>
              <a:t>0131 226 3714</a:t>
            </a:r>
          </a:p>
          <a:p>
            <a:pPr marL="0" indent="0" eaLnBrk="1" hangingPunct="1">
              <a:buFont typeface="Arial" panose="020B0604020202020204" pitchFamily="34" charset="0"/>
              <a:buNone/>
            </a:pPr>
            <a:r>
              <a:rPr lang="en-US" altLang="en-US" sz="2400" dirty="0">
                <a:hlinkClick r:id="rId3"/>
              </a:rPr>
              <a:t>info@scotlandsgardens.org</a:t>
            </a:r>
            <a:endParaRPr lang="en-US" altLang="en-US" sz="2400" dirty="0"/>
          </a:p>
          <a:p>
            <a:pPr marL="0" indent="0" eaLnBrk="1" hangingPunct="1">
              <a:buFont typeface="Arial" panose="020B0604020202020204" pitchFamily="34" charset="0"/>
              <a:buNone/>
            </a:pPr>
            <a:r>
              <a:rPr lang="en-US" altLang="en-US" sz="2400" i="1" dirty="0"/>
              <a:t>scotlandsgardens.org</a:t>
            </a:r>
            <a:endParaRPr lang="en-US" altLang="en-US" sz="1600" i="1" dirty="0"/>
          </a:p>
          <a:p>
            <a:pPr marL="0" indent="0" eaLnBrk="1" hangingPunct="1">
              <a:buFont typeface="Arial" panose="020B0604020202020204" pitchFamily="34" charset="0"/>
              <a:buNone/>
            </a:pPr>
            <a:endParaRPr lang="en-US" altLang="en-US" sz="1600" i="1" dirty="0"/>
          </a:p>
          <a:p>
            <a:pPr marL="0" indent="0" eaLnBrk="1" hangingPunct="1">
              <a:buFont typeface="Arial" panose="020B0604020202020204" pitchFamily="34" charset="0"/>
              <a:buNone/>
            </a:pPr>
            <a:endParaRPr lang="en-US" altLang="en-US" sz="1600" i="1" dirty="0"/>
          </a:p>
          <a:p>
            <a:pPr marL="0" indent="0" eaLnBrk="1" hangingPunct="1">
              <a:buFont typeface="Arial" panose="020B0604020202020204" pitchFamily="34" charset="0"/>
              <a:buNone/>
            </a:pPr>
            <a:endParaRPr lang="en-US" altLang="en-US" sz="1600" i="1" dirty="0"/>
          </a:p>
        </p:txBody>
      </p:sp>
      <p:pic>
        <p:nvPicPr>
          <p:cNvPr id="5" name="Picture 4" descr="A red sign with black text&#10;&#10;Description automatically generated with medium confidence">
            <a:extLst>
              <a:ext uri="{FF2B5EF4-FFF2-40B4-BE49-F238E27FC236}">
                <a16:creationId xmlns:a16="http://schemas.microsoft.com/office/drawing/2014/main" id="{24C66679-59A7-1348-958A-DCDD315EF7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8126" y="4955449"/>
            <a:ext cx="1494566" cy="848268"/>
          </a:xfrm>
          <a:prstGeom prst="rect">
            <a:avLst/>
          </a:prstGeom>
        </p:spPr>
      </p:pic>
      <p:pic>
        <p:nvPicPr>
          <p:cNvPr id="7" name="Picture 6" descr="Icon&#10;&#10;Description automatically generated">
            <a:extLst>
              <a:ext uri="{FF2B5EF4-FFF2-40B4-BE49-F238E27FC236}">
                <a16:creationId xmlns:a16="http://schemas.microsoft.com/office/drawing/2014/main" id="{E1933A35-ADB0-D948-9F8E-7F840EA913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7040" y="4941889"/>
            <a:ext cx="873515" cy="861790"/>
          </a:xfrm>
          <a:prstGeom prst="rect">
            <a:avLst/>
          </a:prstGeom>
        </p:spPr>
      </p:pic>
      <p:pic>
        <p:nvPicPr>
          <p:cNvPr id="9" name="Picture 8" descr="Icon&#10;&#10;Description automatically generated">
            <a:extLst>
              <a:ext uri="{FF2B5EF4-FFF2-40B4-BE49-F238E27FC236}">
                <a16:creationId xmlns:a16="http://schemas.microsoft.com/office/drawing/2014/main" id="{7954B855-C43F-6841-995F-7F7E312ABB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15954" y="4941889"/>
            <a:ext cx="873515" cy="848269"/>
          </a:xfrm>
          <a:prstGeom prst="rect">
            <a:avLst/>
          </a:prstGeom>
        </p:spPr>
      </p:pic>
      <p:pic>
        <p:nvPicPr>
          <p:cNvPr id="11" name="Picture 10" descr="Icon&#10;&#10;Description automatically generated">
            <a:extLst>
              <a:ext uri="{FF2B5EF4-FFF2-40B4-BE49-F238E27FC236}">
                <a16:creationId xmlns:a16="http://schemas.microsoft.com/office/drawing/2014/main" id="{926BA821-AFD9-D24C-8E6C-5C1255F1D1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6221" y="4941889"/>
            <a:ext cx="932162" cy="9659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BAD5-3AB4-6D40-84F7-31AB1FAA3278}"/>
              </a:ext>
            </a:extLst>
          </p:cNvPr>
          <p:cNvSpPr>
            <a:spLocks noGrp="1"/>
          </p:cNvSpPr>
          <p:nvPr>
            <p:ph type="title"/>
          </p:nvPr>
        </p:nvSpPr>
        <p:spPr>
          <a:xfrm>
            <a:off x="897591" y="209589"/>
            <a:ext cx="6921500" cy="1325562"/>
          </a:xfrm>
        </p:spPr>
        <p:txBody>
          <a:bodyPr rtlCol="0">
            <a:normAutofit/>
          </a:bodyPr>
          <a:lstStyle/>
          <a:p>
            <a:pPr eaLnBrk="1" fontAlgn="auto" hangingPunct="1">
              <a:spcAft>
                <a:spcPts val="0"/>
              </a:spcAft>
              <a:defRPr/>
            </a:pPr>
            <a:r>
              <a:rPr lang="en-US" dirty="0"/>
              <a:t>Instant</a:t>
            </a:r>
            <a:r>
              <a:rPr lang="en-US" sz="4050" dirty="0"/>
              <a:t> </a:t>
            </a:r>
            <a:r>
              <a:rPr lang="en-US" dirty="0"/>
              <a:t>Success</a:t>
            </a:r>
            <a:endParaRPr lang="en-US" sz="4050" dirty="0"/>
          </a:p>
        </p:txBody>
      </p:sp>
      <p:sp>
        <p:nvSpPr>
          <p:cNvPr id="11266" name="Content Placeholder 2">
            <a:extLst>
              <a:ext uri="{FF2B5EF4-FFF2-40B4-BE49-F238E27FC236}">
                <a16:creationId xmlns:a16="http://schemas.microsoft.com/office/drawing/2014/main" id="{817FDF85-D1CA-0044-8BD8-082921400A9E}"/>
              </a:ext>
            </a:extLst>
          </p:cNvPr>
          <p:cNvSpPr>
            <a:spLocks noGrp="1" noChangeArrowheads="1"/>
          </p:cNvSpPr>
          <p:nvPr>
            <p:ph idx="1"/>
          </p:nvPr>
        </p:nvSpPr>
        <p:spPr>
          <a:xfrm>
            <a:off x="897591" y="1982555"/>
            <a:ext cx="7886700" cy="4351338"/>
          </a:xfrm>
        </p:spPr>
        <p:txBody>
          <a:bodyPr/>
          <a:lstStyle/>
          <a:p>
            <a:pPr eaLnBrk="1" hangingPunct="1"/>
            <a:r>
              <a:rPr lang="en-US" altLang="en-US" sz="2700" dirty="0"/>
              <a:t>1932 – the first full year</a:t>
            </a:r>
          </a:p>
          <a:p>
            <a:pPr eaLnBrk="1" hangingPunct="1"/>
            <a:r>
              <a:rPr lang="en-US" altLang="en-US" sz="2700" dirty="0"/>
              <a:t>King opens Balmoral to the public</a:t>
            </a:r>
          </a:p>
          <a:p>
            <a:pPr eaLnBrk="1" hangingPunct="1"/>
            <a:r>
              <a:rPr lang="en-US" altLang="en-US" sz="2700" dirty="0"/>
              <a:t>500 gardens opened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BFE69BA-75CC-5A48-9E80-05328445E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6857" y="1086348"/>
            <a:ext cx="5450544" cy="4085488"/>
          </a:xfrm>
          <a:prstGeom prst="rect">
            <a:avLst/>
          </a:prstGeom>
        </p:spPr>
      </p:pic>
    </p:spTree>
    <p:extLst>
      <p:ext uri="{BB962C8B-B14F-4D97-AF65-F5344CB8AC3E}">
        <p14:creationId xmlns:p14="http://schemas.microsoft.com/office/powerpoint/2010/main" val="263290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BAD5-3AB4-6D40-84F7-31AB1FAA3278}"/>
              </a:ext>
            </a:extLst>
          </p:cNvPr>
          <p:cNvSpPr>
            <a:spLocks noGrp="1"/>
          </p:cNvSpPr>
          <p:nvPr>
            <p:ph type="title"/>
          </p:nvPr>
        </p:nvSpPr>
        <p:spPr>
          <a:xfrm>
            <a:off x="628650" y="198438"/>
            <a:ext cx="7886700" cy="1325562"/>
          </a:xfrm>
        </p:spPr>
        <p:txBody>
          <a:bodyPr rtlCol="0">
            <a:normAutofit/>
          </a:bodyPr>
          <a:lstStyle/>
          <a:p>
            <a:pPr eaLnBrk="1" fontAlgn="auto" hangingPunct="1">
              <a:spcAft>
                <a:spcPts val="0"/>
              </a:spcAft>
              <a:defRPr/>
            </a:pPr>
            <a:r>
              <a:rPr lang="en-US" dirty="0"/>
              <a:t>Supporting the Nurses</a:t>
            </a:r>
            <a:endParaRPr lang="en-US" sz="4050" dirty="0"/>
          </a:p>
        </p:txBody>
      </p:sp>
      <p:sp>
        <p:nvSpPr>
          <p:cNvPr id="11266" name="Content Placeholder 2">
            <a:extLst>
              <a:ext uri="{FF2B5EF4-FFF2-40B4-BE49-F238E27FC236}">
                <a16:creationId xmlns:a16="http://schemas.microsoft.com/office/drawing/2014/main" id="{817FDF85-D1CA-0044-8BD8-082921400A9E}"/>
              </a:ext>
            </a:extLst>
          </p:cNvPr>
          <p:cNvSpPr>
            <a:spLocks noGrp="1" noChangeArrowheads="1"/>
          </p:cNvSpPr>
          <p:nvPr>
            <p:ph idx="1"/>
          </p:nvPr>
        </p:nvSpPr>
        <p:spPr/>
        <p:txBody>
          <a:bodyPr/>
          <a:lstStyle/>
          <a:p>
            <a:pPr eaLnBrk="1" hangingPunct="1"/>
            <a:endParaRPr lang="en-US" altLang="en-US" sz="2700" dirty="0"/>
          </a:p>
          <a:p>
            <a:pPr eaLnBrk="1" hangingPunct="1"/>
            <a:r>
              <a:rPr lang="en-US" altLang="en-US" sz="2700" dirty="0"/>
              <a:t>Raising funds for the nurses</a:t>
            </a:r>
          </a:p>
          <a:p>
            <a:pPr eaLnBrk="1" hangingPunct="1"/>
            <a:r>
              <a:rPr lang="en-US" altLang="en-US" sz="2700" dirty="0"/>
              <a:t>District Nurses’ annual pension of £20 doubled</a:t>
            </a:r>
          </a:p>
          <a:p>
            <a:pPr eaLnBrk="1" hangingPunct="1"/>
            <a:r>
              <a:rPr lang="en-US" altLang="en-US" sz="2700" dirty="0"/>
              <a:t>Nurse training supported</a:t>
            </a:r>
          </a:p>
        </p:txBody>
      </p:sp>
    </p:spTree>
    <p:extLst>
      <p:ext uri="{BB962C8B-B14F-4D97-AF65-F5344CB8AC3E}">
        <p14:creationId xmlns:p14="http://schemas.microsoft.com/office/powerpoint/2010/main" val="195537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AFBD-E861-E24E-B67B-4341393109CE}"/>
              </a:ext>
            </a:extLst>
          </p:cNvPr>
          <p:cNvSpPr>
            <a:spLocks noGrp="1"/>
          </p:cNvSpPr>
          <p:nvPr>
            <p:ph type="title"/>
          </p:nvPr>
        </p:nvSpPr>
        <p:spPr>
          <a:xfrm>
            <a:off x="4013200" y="250032"/>
            <a:ext cx="6921500" cy="1325562"/>
          </a:xfrm>
        </p:spPr>
        <p:txBody>
          <a:bodyPr rtlCol="0">
            <a:normAutofit/>
          </a:bodyPr>
          <a:lstStyle/>
          <a:p>
            <a:pPr eaLnBrk="1" fontAlgn="auto" hangingPunct="1">
              <a:spcAft>
                <a:spcPts val="0"/>
              </a:spcAft>
              <a:defRPr/>
            </a:pPr>
            <a:r>
              <a:rPr lang="en-US" dirty="0"/>
              <a:t>War</a:t>
            </a:r>
            <a:r>
              <a:rPr lang="en-US" sz="4050" dirty="0"/>
              <a:t> </a:t>
            </a:r>
            <a:r>
              <a:rPr lang="en-US" dirty="0"/>
              <a:t>Years</a:t>
            </a:r>
            <a:endParaRPr lang="en-US" sz="4050" dirty="0"/>
          </a:p>
        </p:txBody>
      </p:sp>
      <p:sp>
        <p:nvSpPr>
          <p:cNvPr id="15362" name="Content Placeholder 2">
            <a:extLst>
              <a:ext uri="{FF2B5EF4-FFF2-40B4-BE49-F238E27FC236}">
                <a16:creationId xmlns:a16="http://schemas.microsoft.com/office/drawing/2014/main" id="{53F4D682-08C3-394A-A331-07B11971C36E}"/>
              </a:ext>
            </a:extLst>
          </p:cNvPr>
          <p:cNvSpPr>
            <a:spLocks noGrp="1" noChangeArrowheads="1"/>
          </p:cNvSpPr>
          <p:nvPr>
            <p:ph idx="1"/>
          </p:nvPr>
        </p:nvSpPr>
        <p:spPr>
          <a:xfrm>
            <a:off x="4013200" y="1253331"/>
            <a:ext cx="5148729" cy="4351338"/>
          </a:xfrm>
        </p:spPr>
        <p:txBody>
          <a:bodyPr/>
          <a:lstStyle/>
          <a:p>
            <a:pPr eaLnBrk="1" hangingPunct="1"/>
            <a:r>
              <a:rPr lang="en-US" altLang="en-US" sz="2000" dirty="0"/>
              <a:t>Gardens continues to open although veg took over much of the flower beds</a:t>
            </a:r>
          </a:p>
          <a:p>
            <a:pPr eaLnBrk="1" hangingPunct="1"/>
            <a:r>
              <a:rPr lang="en-US" altLang="en-US" sz="2000" dirty="0"/>
              <a:t>Special petrol allowance given to garden owners and bus operators</a:t>
            </a:r>
          </a:p>
          <a:p>
            <a:pPr eaLnBrk="1" hangingPunct="1"/>
            <a:r>
              <a:rPr lang="en-US" altLang="en-US" sz="2000" dirty="0"/>
              <a:t>Tea continued to be served patriotically, and without sugar</a:t>
            </a:r>
          </a:p>
          <a:p>
            <a:pPr eaLnBrk="1" hangingPunct="1"/>
            <a:r>
              <a:rPr lang="en-US" altLang="en-US" sz="2000" dirty="0"/>
              <a:t>Gardens opening dropped to about 300</a:t>
            </a:r>
          </a:p>
          <a:p>
            <a:pPr eaLnBrk="1" hangingPunct="1"/>
            <a:r>
              <a:rPr lang="en-US" altLang="en-US" sz="2000" dirty="0"/>
              <a:t>Local openers can support their local nurses with 40% of funds raised</a:t>
            </a:r>
          </a:p>
          <a:p>
            <a:pPr eaLnBrk="1" hangingPunct="1"/>
            <a:endParaRPr lang="en-US" altLang="en-US" sz="2700" dirty="0"/>
          </a:p>
        </p:txBody>
      </p:sp>
      <p:pic>
        <p:nvPicPr>
          <p:cNvPr id="4" name="Picture 3" descr="A poster with a person holding a watermelon&#10;&#10;Description automatically generated with low confidence">
            <a:extLst>
              <a:ext uri="{FF2B5EF4-FFF2-40B4-BE49-F238E27FC236}">
                <a16:creationId xmlns:a16="http://schemas.microsoft.com/office/drawing/2014/main" id="{5333A634-F977-CB4E-B06E-EFC93E551D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84094"/>
            <a:ext cx="4013200" cy="5397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8547-2EA4-1D48-82D5-22FBAA7DC826}"/>
              </a:ext>
            </a:extLst>
          </p:cNvPr>
          <p:cNvSpPr>
            <a:spLocks noGrp="1"/>
          </p:cNvSpPr>
          <p:nvPr>
            <p:ph type="title"/>
          </p:nvPr>
        </p:nvSpPr>
        <p:spPr>
          <a:xfrm>
            <a:off x="628650" y="231891"/>
            <a:ext cx="6921500" cy="1325562"/>
          </a:xfrm>
        </p:spPr>
        <p:txBody>
          <a:bodyPr rtlCol="0">
            <a:normAutofit/>
          </a:bodyPr>
          <a:lstStyle/>
          <a:p>
            <a:pPr eaLnBrk="1" fontAlgn="auto" hangingPunct="1">
              <a:spcAft>
                <a:spcPts val="0"/>
              </a:spcAft>
              <a:defRPr/>
            </a:pPr>
            <a:r>
              <a:rPr lang="en-US" dirty="0"/>
              <a:t>Post</a:t>
            </a:r>
            <a:r>
              <a:rPr lang="en-US" sz="4050" dirty="0"/>
              <a:t> </a:t>
            </a:r>
            <a:r>
              <a:rPr lang="en-US" dirty="0"/>
              <a:t>War</a:t>
            </a:r>
            <a:endParaRPr lang="en-US" sz="4050" dirty="0"/>
          </a:p>
        </p:txBody>
      </p:sp>
      <p:sp>
        <p:nvSpPr>
          <p:cNvPr id="16386" name="Content Placeholder 2">
            <a:extLst>
              <a:ext uri="{FF2B5EF4-FFF2-40B4-BE49-F238E27FC236}">
                <a16:creationId xmlns:a16="http://schemas.microsoft.com/office/drawing/2014/main" id="{5D387E65-9F79-FF4B-B6F2-E7DC98D2DBC2}"/>
              </a:ext>
            </a:extLst>
          </p:cNvPr>
          <p:cNvSpPr>
            <a:spLocks noGrp="1" noChangeArrowheads="1"/>
          </p:cNvSpPr>
          <p:nvPr>
            <p:ph idx="1"/>
          </p:nvPr>
        </p:nvSpPr>
        <p:spPr/>
        <p:txBody>
          <a:bodyPr/>
          <a:lstStyle/>
          <a:p>
            <a:pPr eaLnBrk="1" hangingPunct="1"/>
            <a:r>
              <a:rPr lang="en-US" altLang="en-US" sz="3000" dirty="0"/>
              <a:t>Creation of the NHS (1948)</a:t>
            </a:r>
          </a:p>
          <a:p>
            <a:pPr eaLnBrk="1" hangingPunct="1"/>
            <a:r>
              <a:rPr lang="en-US" altLang="en-US" sz="3000" dirty="0"/>
              <a:t>Nurses get NHS support</a:t>
            </a:r>
          </a:p>
          <a:p>
            <a:pPr eaLnBrk="1" hangingPunct="1"/>
            <a:r>
              <a:rPr lang="en-US" altLang="en-US" sz="3000" dirty="0"/>
              <a:t>1952 The Gardens Fund of The National Trust for Scotland</a:t>
            </a:r>
          </a:p>
          <a:p>
            <a:pPr eaLnBrk="1" hangingPunct="1"/>
            <a:r>
              <a:rPr lang="en-US" altLang="en-US" sz="3000" dirty="0"/>
              <a:t>Gardeners’ Royal Benevolent Society</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65151D39-43C5-E24B-A243-52D05FF268B0}" vid="{F3156273-F535-AB45-A4DD-17F9B073B0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BE94E4467CF747B0482C472276E7C2" ma:contentTypeVersion="12" ma:contentTypeDescription="Create a new document." ma:contentTypeScope="" ma:versionID="e0d37453e2da42f99cab9c57741f818a">
  <xsd:schema xmlns:xsd="http://www.w3.org/2001/XMLSchema" xmlns:xs="http://www.w3.org/2001/XMLSchema" xmlns:p="http://schemas.microsoft.com/office/2006/metadata/properties" xmlns:ns2="02216af4-aeb3-4725-9efe-4ebc3a0310ac" xmlns:ns3="09a83848-efec-4315-a1ce-57cd6d142190" targetNamespace="http://schemas.microsoft.com/office/2006/metadata/properties" ma:root="true" ma:fieldsID="0ee8d10706d40b22056d18c7aabf0d25" ns2:_="" ns3:_="">
    <xsd:import namespace="02216af4-aeb3-4725-9efe-4ebc3a0310ac"/>
    <xsd:import namespace="09a83848-efec-4315-a1ce-57cd6d1421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16af4-aeb3-4725-9efe-4ebc3a0310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a83848-efec-4315-a1ce-57cd6d1421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9a83848-efec-4315-a1ce-57cd6d142190">
      <UserInfo>
        <DisplayName/>
        <AccountId xsi:nil="true"/>
        <AccountType/>
      </UserInfo>
    </SharedWithUsers>
  </documentManagement>
</p:properties>
</file>

<file path=customXml/itemProps1.xml><?xml version="1.0" encoding="utf-8"?>
<ds:datastoreItem xmlns:ds="http://schemas.openxmlformats.org/officeDocument/2006/customXml" ds:itemID="{BEFFE612-CDBA-4DC4-A7D6-7CF348516B0E}">
  <ds:schemaRefs>
    <ds:schemaRef ds:uri="http://schemas.microsoft.com/sharepoint/v3/contenttype/forms"/>
  </ds:schemaRefs>
</ds:datastoreItem>
</file>

<file path=customXml/itemProps2.xml><?xml version="1.0" encoding="utf-8"?>
<ds:datastoreItem xmlns:ds="http://schemas.openxmlformats.org/officeDocument/2006/customXml" ds:itemID="{86E63E9F-61EA-40D7-9601-ED0F6EB01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16af4-aeb3-4725-9efe-4ebc3a0310ac"/>
    <ds:schemaRef ds:uri="09a83848-efec-4315-a1ce-57cd6d142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565601-E8AA-42E9-9BD4-DC51B532EE5E}">
  <ds:schemaRefs>
    <ds:schemaRef ds:uri="http://schemas.microsoft.com/office/2006/metadata/properties"/>
    <ds:schemaRef ds:uri="http://schemas.microsoft.com/office/infopath/2007/PartnerControls"/>
    <ds:schemaRef ds:uri="09a83848-efec-4315-a1ce-57cd6d142190"/>
  </ds:schemaRefs>
</ds:datastoreItem>
</file>

<file path=docProps/app.xml><?xml version="1.0" encoding="utf-8"?>
<Properties xmlns="http://schemas.openxmlformats.org/officeDocument/2006/extended-properties" xmlns:vt="http://schemas.openxmlformats.org/officeDocument/2006/docPropsVTypes">
  <Template>Office Theme</Template>
  <TotalTime>2394</TotalTime>
  <Words>2015</Words>
  <Application>Microsoft Macintosh PowerPoint</Application>
  <PresentationFormat>On-screen Show (4:3)</PresentationFormat>
  <Paragraphs>227</Paragraphs>
  <Slides>49</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Pluto Medium</vt:lpstr>
      <vt:lpstr>Pluto Regular</vt:lpstr>
      <vt:lpstr>Verdana</vt:lpstr>
      <vt:lpstr>Office Theme</vt:lpstr>
      <vt:lpstr>Scotland’s  GARDENS Scheme  www.scotlandsgardens.org</vt:lpstr>
      <vt:lpstr>What we do</vt:lpstr>
      <vt:lpstr>PowerPoint Presentation</vt:lpstr>
      <vt:lpstr>Introduction</vt:lpstr>
      <vt:lpstr>Instant Success</vt:lpstr>
      <vt:lpstr>PowerPoint Presentation</vt:lpstr>
      <vt:lpstr>Supporting the Nurses</vt:lpstr>
      <vt:lpstr>War Years</vt:lpstr>
      <vt:lpstr>Post War</vt:lpstr>
      <vt:lpstr>The 1960s</vt:lpstr>
      <vt:lpstr>2007</vt:lpstr>
      <vt:lpstr>The  Gardens</vt:lpstr>
      <vt:lpstr>Stately Homes</vt:lpstr>
      <vt:lpstr>PowerPoint Presentation</vt:lpstr>
      <vt:lpstr>PowerPoint Presentation</vt:lpstr>
      <vt:lpstr>PowerPoint Presentation</vt:lpstr>
      <vt:lpstr>Creative Places</vt:lpstr>
      <vt:lpstr>PowerPoint Presentation</vt:lpstr>
      <vt:lpstr>PowerPoint Presentation</vt:lpstr>
      <vt:lpstr>PowerPoint Presentation</vt:lpstr>
      <vt:lpstr>Walled Gardens</vt:lpstr>
      <vt:lpstr>PowerPoint Presentation</vt:lpstr>
      <vt:lpstr>PowerPoint Presentation</vt:lpstr>
      <vt:lpstr>PowerPoint Presentation</vt:lpstr>
      <vt:lpstr>Plants People  &amp;  National Collections</vt:lpstr>
      <vt:lpstr>PowerPoint Presentation</vt:lpstr>
      <vt:lpstr>PowerPoint Presentation</vt:lpstr>
      <vt:lpstr>PowerPoint Presentation</vt:lpstr>
      <vt:lpstr>Views  &amp;  Far-flung Places</vt:lpstr>
      <vt:lpstr>PowerPoint Presentation</vt:lpstr>
      <vt:lpstr>PowerPoint Presentation</vt:lpstr>
      <vt:lpstr>PowerPoint Presentation</vt:lpstr>
      <vt:lpstr>Curated  Collections</vt:lpstr>
      <vt:lpstr>Dundee &amp; Angus Trail</vt:lpstr>
      <vt:lpstr>PowerPoint Presentation</vt:lpstr>
      <vt:lpstr>Groups &amp; Villages</vt:lpstr>
      <vt:lpstr>PowerPoint Presentation</vt:lpstr>
      <vt:lpstr>Get Involved</vt:lpstr>
      <vt:lpstr>Selecting Gardens</vt:lpstr>
      <vt:lpstr>Kinds of Openings</vt:lpstr>
      <vt:lpstr>PowerPoint Presentation</vt:lpstr>
      <vt:lpstr>Supporting Openers</vt:lpstr>
      <vt:lpstr>Insurance</vt:lpstr>
      <vt:lpstr>The ‘Yellow Book’</vt:lpstr>
      <vt:lpstr>Where the Money Goes</vt:lpstr>
      <vt:lpstr>New Gardens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Scotland’s Gardens Scheme</dc:title>
  <dc:creator>Terrill Dobson</dc:creator>
  <cp:lastModifiedBy>Liz Stewart, National Organiser</cp:lastModifiedBy>
  <cp:revision>75</cp:revision>
  <dcterms:created xsi:type="dcterms:W3CDTF">2020-02-02T09:12:56Z</dcterms:created>
  <dcterms:modified xsi:type="dcterms:W3CDTF">2021-04-15T16:28:47Z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13579500</vt:r8>
  </property>
  <property fmtid="{D5CDD505-2E9C-101B-9397-08002B2CF9AE}" pid="3" name="ContentTypeId">
    <vt:lpwstr>0x0101003ABE94E4467CF747B0482C472276E7C2</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